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4" r:id="rId1"/>
  </p:sldMasterIdLst>
  <p:notesMasterIdLst>
    <p:notesMasterId r:id="rId30"/>
  </p:notesMasterIdLst>
  <p:sldIdLst>
    <p:sldId id="263" r:id="rId2"/>
    <p:sldId id="269" r:id="rId3"/>
    <p:sldId id="265" r:id="rId4"/>
    <p:sldId id="417" r:id="rId5"/>
    <p:sldId id="414" r:id="rId6"/>
    <p:sldId id="419" r:id="rId7"/>
    <p:sldId id="422" r:id="rId8"/>
    <p:sldId id="429" r:id="rId9"/>
    <p:sldId id="420" r:id="rId10"/>
    <p:sldId id="404" r:id="rId11"/>
    <p:sldId id="430" r:id="rId12"/>
    <p:sldId id="423" r:id="rId13"/>
    <p:sldId id="427" r:id="rId14"/>
    <p:sldId id="431" r:id="rId15"/>
    <p:sldId id="426" r:id="rId16"/>
    <p:sldId id="428" r:id="rId17"/>
    <p:sldId id="432" r:id="rId18"/>
    <p:sldId id="412" r:id="rId19"/>
    <p:sldId id="385" r:id="rId20"/>
    <p:sldId id="267" r:id="rId21"/>
    <p:sldId id="415" r:id="rId22"/>
    <p:sldId id="395" r:id="rId23"/>
    <p:sldId id="407" r:id="rId24"/>
    <p:sldId id="408" r:id="rId25"/>
    <p:sldId id="399" r:id="rId26"/>
    <p:sldId id="397" r:id="rId27"/>
    <p:sldId id="398" r:id="rId28"/>
    <p:sldId id="40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61E"/>
    <a:srgbClr val="B6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6240"/>
  </p:normalViewPr>
  <p:slideViewPr>
    <p:cSldViewPr snapToGrid="0" snapToObjects="1">
      <p:cViewPr varScale="1">
        <p:scale>
          <a:sx n="117" d="100"/>
          <a:sy n="117" d="100"/>
        </p:scale>
        <p:origin x="5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7608-F877-A844-A447-8F4AE0FF71C9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B5AC4-FCD1-8B45-8AD3-4759FBC8B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idea of where we are today in terms of actual missions that have flown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F6FF-659B-4368-B9A0-754BF9CE6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799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017674"/>
            <a:ext cx="9144000" cy="6849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691F0-3677-7141-B747-93E4B0095ECE}"/>
              </a:ext>
            </a:extLst>
          </p:cNvPr>
          <p:cNvCxnSpPr>
            <a:cxnSpLocks/>
          </p:cNvCxnSpPr>
          <p:nvPr userDrawn="1"/>
        </p:nvCxnSpPr>
        <p:spPr>
          <a:xfrm>
            <a:off x="2672308" y="3969843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CD1B47B-4DF0-A244-B056-07B15E055DE6}"/>
              </a:ext>
            </a:extLst>
          </p:cNvPr>
          <p:cNvSpPr txBox="1">
            <a:spLocks/>
          </p:cNvSpPr>
          <p:nvPr userDrawn="1"/>
        </p:nvSpPr>
        <p:spPr>
          <a:xfrm>
            <a:off x="1524000" y="4360150"/>
            <a:ext cx="9144000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Systems Engineering Architecture Knowledge Lab - Texas A&amp;M University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2804A-A85F-D140-B3FF-94F954F2CFC1}"/>
              </a:ext>
            </a:extLst>
          </p:cNvPr>
          <p:cNvSpPr/>
          <p:nvPr userDrawn="1"/>
        </p:nvSpPr>
        <p:spPr>
          <a:xfrm>
            <a:off x="11349728" y="6589264"/>
            <a:ext cx="265246" cy="12564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48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2427"/>
            <a:ext cx="10515600" cy="45245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233950"/>
            <a:ext cx="11667281" cy="732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ADEE-EF7A-3244-8EB4-DD4985CBC4D7}"/>
              </a:ext>
            </a:extLst>
          </p:cNvPr>
          <p:cNvCxnSpPr>
            <a:cxnSpLocks/>
          </p:cNvCxnSpPr>
          <p:nvPr userDrawn="1"/>
        </p:nvCxnSpPr>
        <p:spPr>
          <a:xfrm>
            <a:off x="266217" y="966077"/>
            <a:ext cx="11667280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5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552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148260"/>
            <a:ext cx="10515600" cy="941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32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0670"/>
            <a:ext cx="5181600" cy="4526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6F79B3-0E9B-C94D-8555-FA5F74C7366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8336"/>
            <a:ext cx="10515600" cy="7575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68619"/>
            <a:ext cx="5157787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9154"/>
            <a:ext cx="5157787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68619"/>
            <a:ext cx="5183188" cy="4905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9154"/>
            <a:ext cx="5183188" cy="40305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C7E5D-86A0-F54B-8F08-08EB74BC76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47276"/>
            <a:ext cx="6847383" cy="0"/>
          </a:xfrm>
          <a:prstGeom prst="line">
            <a:avLst/>
          </a:prstGeom>
          <a:ln w="28575">
            <a:solidFill>
              <a:srgbClr val="430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0644"/>
            <a:ext cx="10515600" cy="712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2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0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4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05" y="185457"/>
            <a:ext cx="11661494" cy="78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05" y="1166732"/>
            <a:ext cx="11661494" cy="511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DA8CA-3A3A-7747-B578-53BD19D2D333}"/>
              </a:ext>
            </a:extLst>
          </p:cNvPr>
          <p:cNvSpPr/>
          <p:nvPr userDrawn="1"/>
        </p:nvSpPr>
        <p:spPr>
          <a:xfrm>
            <a:off x="-72736" y="6483986"/>
            <a:ext cx="12267177" cy="381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53FE6-8F21-2042-B888-FB2EEEAE4274}"/>
              </a:ext>
            </a:extLst>
          </p:cNvPr>
          <p:cNvSpPr txBox="1"/>
          <p:nvPr userDrawn="1"/>
        </p:nvSpPr>
        <p:spPr>
          <a:xfrm>
            <a:off x="2706547" y="6492873"/>
            <a:ext cx="677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SEAK Lab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30CF1E2-42BB-A649-AC23-486C731ADE09}"/>
              </a:ext>
            </a:extLst>
          </p:cNvPr>
          <p:cNvSpPr txBox="1">
            <a:spLocks/>
          </p:cNvSpPr>
          <p:nvPr userDrawn="1"/>
        </p:nvSpPr>
        <p:spPr>
          <a:xfrm>
            <a:off x="8513340" y="6484454"/>
            <a:ext cx="3135774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i="0" kern="1200">
                <a:solidFill>
                  <a:schemeClr val="bg1"/>
                </a:solidFill>
                <a:latin typeface="Helvetica" pitchFamily="2" charset="0"/>
                <a:ea typeface="Baskerville" panose="02020502070401020303" pitchFamily="18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		</a:t>
            </a:r>
            <a:fld id="{AC8E475C-3686-5646-B924-3526F965A4A1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7DD65A-61A0-F647-A026-A697EBCF02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2886" y="6523367"/>
            <a:ext cx="1370958" cy="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8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amascus" pitchFamily="2" charset="-78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293688" indent="-2317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60375" indent="-219075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628650" indent="-23018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808038" indent="-211138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kers/DMASp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4911-91D2-6F41-BCD8-77F3FEBD9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DMAS: Decentralized Multiagent Simulation –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D814B-6BC9-AC48-A098-E0582F2DD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Alan Aguilar Jaramillo, Ben </a:t>
            </a:r>
            <a:r>
              <a:rPr lang="en-US" dirty="0" err="1"/>
              <a:t>Gorr</a:t>
            </a:r>
            <a:r>
              <a:rPr lang="en-US" dirty="0"/>
              <a:t>, Dr Daniel Selva Valero</a:t>
            </a:r>
          </a:p>
        </p:txBody>
      </p:sp>
    </p:spTree>
    <p:extLst>
      <p:ext uri="{BB962C8B-B14F-4D97-AF65-F5344CB8AC3E}">
        <p14:creationId xmlns:p14="http://schemas.microsoft.com/office/powerpoint/2010/main" val="16123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Module 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5" y="2513557"/>
            <a:ext cx="4652426" cy="3786754"/>
          </a:xfrm>
          <a:prstGeom prst="roundRect">
            <a:avLst>
              <a:gd name="adj" fmla="val 3300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9829704" y="2791100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9835953" y="4398499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10529916" y="3098589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10378727" y="3098589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8521745" y="3011887"/>
            <a:ext cx="12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8544839" y="4182729"/>
            <a:ext cx="1255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9241463" y="3596326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10483322" y="3591651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351ABAC9-95DA-DB64-1D76-AEB49F238802}"/>
              </a:ext>
            </a:extLst>
          </p:cNvPr>
          <p:cNvSpPr/>
          <p:nvPr/>
        </p:nvSpPr>
        <p:spPr>
          <a:xfrm rot="16200000">
            <a:off x="2057162" y="4866897"/>
            <a:ext cx="1181448" cy="357955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217BB112-4919-5EF6-1341-F6C36B25E02B}"/>
              </a:ext>
            </a:extLst>
          </p:cNvPr>
          <p:cNvSpPr/>
          <p:nvPr/>
        </p:nvSpPr>
        <p:spPr>
          <a:xfrm rot="16200000">
            <a:off x="2475112" y="4141443"/>
            <a:ext cx="2949522" cy="36270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2FB003F5-A40E-555B-A1DB-2B7D040E5F20}"/>
              </a:ext>
            </a:extLst>
          </p:cNvPr>
          <p:cNvSpPr/>
          <p:nvPr/>
        </p:nvSpPr>
        <p:spPr>
          <a:xfrm>
            <a:off x="5003046" y="3983287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Operations Planner</a:t>
            </a:r>
          </a:p>
        </p:txBody>
      </p:sp>
      <p:sp>
        <p:nvSpPr>
          <p:cNvPr id="60" name="Rounded Rectangle 29">
            <a:extLst>
              <a:ext uri="{FF2B5EF4-FFF2-40B4-BE49-F238E27FC236}">
                <a16:creationId xmlns:a16="http://schemas.microsoft.com/office/drawing/2014/main" id="{FF61DADA-E76D-99A4-ABE1-66DEFE816698}"/>
              </a:ext>
            </a:extLst>
          </p:cNvPr>
          <p:cNvSpPr/>
          <p:nvPr/>
        </p:nvSpPr>
        <p:spPr>
          <a:xfrm rot="16200000">
            <a:off x="3642201" y="3171784"/>
            <a:ext cx="588552" cy="191392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ysClr val="windowText" lastClr="000000"/>
                </a:solidFill>
              </a:rPr>
              <a:t>Instrument Simulator</a:t>
            </a:r>
          </a:p>
        </p:txBody>
      </p:sp>
      <p:cxnSp>
        <p:nvCxnSpPr>
          <p:cNvPr id="64" name="Elbow Connector 56">
            <a:extLst>
              <a:ext uri="{FF2B5EF4-FFF2-40B4-BE49-F238E27FC236}">
                <a16:creationId xmlns:a16="http://schemas.microsoft.com/office/drawing/2014/main" id="{A068A58D-DA5C-6560-2D0E-DBC61FC0F5AE}"/>
              </a:ext>
            </a:extLst>
          </p:cNvPr>
          <p:cNvCxnSpPr>
            <a:cxnSpLocks/>
            <a:stCxn id="18" idx="1"/>
          </p:cNvCxnSpPr>
          <p:nvPr/>
        </p:nvCxnSpPr>
        <p:spPr>
          <a:xfrm rot="5400000" flipH="1" flipV="1">
            <a:off x="4933482" y="740376"/>
            <a:ext cx="2610627" cy="7181819"/>
          </a:xfrm>
          <a:prstGeom prst="bentConnector4">
            <a:avLst>
              <a:gd name="adj1" fmla="val -18127"/>
              <a:gd name="adj2" fmla="val 56140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187328B-888D-C31F-9F83-B08043F848DE}"/>
              </a:ext>
            </a:extLst>
          </p:cNvPr>
          <p:cNvSpPr txBox="1"/>
          <p:nvPr/>
        </p:nvSpPr>
        <p:spPr>
          <a:xfrm>
            <a:off x="2805822" y="537362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78" name="Elbow Connector 56">
            <a:extLst>
              <a:ext uri="{FF2B5EF4-FFF2-40B4-BE49-F238E27FC236}">
                <a16:creationId xmlns:a16="http://schemas.microsoft.com/office/drawing/2014/main" id="{7616F81C-D8A1-91D6-2FCA-EA1D0F0DBF99}"/>
              </a:ext>
            </a:extLst>
          </p:cNvPr>
          <p:cNvCxnSpPr>
            <a:cxnSpLocks/>
            <a:stCxn id="8" idx="3"/>
            <a:endCxn id="60" idx="0"/>
          </p:cNvCxnSpPr>
          <p:nvPr/>
        </p:nvCxnSpPr>
        <p:spPr>
          <a:xfrm>
            <a:off x="1877233" y="2901860"/>
            <a:ext cx="1963548" cy="365620"/>
          </a:xfrm>
          <a:prstGeom prst="bentConnector3">
            <a:avLst>
              <a:gd name="adj1" fmla="val 44068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6D3D8DC-8278-826A-81C8-37F126EADE50}"/>
              </a:ext>
            </a:extLst>
          </p:cNvPr>
          <p:cNvSpPr txBox="1"/>
          <p:nvPr/>
        </p:nvSpPr>
        <p:spPr>
          <a:xfrm>
            <a:off x="2847772" y="3223817"/>
            <a:ext cx="92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cxnSp>
        <p:nvCxnSpPr>
          <p:cNvPr id="88" name="Elbow Connector 56">
            <a:extLst>
              <a:ext uri="{FF2B5EF4-FFF2-40B4-BE49-F238E27FC236}">
                <a16:creationId xmlns:a16="http://schemas.microsoft.com/office/drawing/2014/main" id="{97D9F7A4-C7E7-B1D9-5C1D-629498544CFA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>
            <a:off x="1877233" y="2901860"/>
            <a:ext cx="770654" cy="1553291"/>
          </a:xfrm>
          <a:prstGeom prst="bentConnector2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81ED910-E098-12F1-56B9-1A225C022CE2}"/>
              </a:ext>
            </a:extLst>
          </p:cNvPr>
          <p:cNvSpPr txBox="1"/>
          <p:nvPr/>
        </p:nvSpPr>
        <p:spPr>
          <a:xfrm>
            <a:off x="2276892" y="3598934"/>
            <a:ext cx="4568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</p:txBody>
      </p:sp>
      <p:cxnSp>
        <p:nvCxnSpPr>
          <p:cNvPr id="95" name="Elbow Connector 56">
            <a:extLst>
              <a:ext uri="{FF2B5EF4-FFF2-40B4-BE49-F238E27FC236}">
                <a16:creationId xmlns:a16="http://schemas.microsoft.com/office/drawing/2014/main" id="{B6EA3F67-0D17-9FAD-33F6-5629F16033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95606" y="2590885"/>
            <a:ext cx="2003711" cy="953102"/>
          </a:xfrm>
          <a:prstGeom prst="bentConnector3">
            <a:avLst>
              <a:gd name="adj1" fmla="val 9999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0E81BCD-C197-81FC-71F4-50298F347699}"/>
              </a:ext>
            </a:extLst>
          </p:cNvPr>
          <p:cNvSpPr txBox="1"/>
          <p:nvPr/>
        </p:nvSpPr>
        <p:spPr>
          <a:xfrm>
            <a:off x="2838363" y="3876759"/>
            <a:ext cx="1139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9BDA690-174B-9B7F-F3FC-AF12369B9D21}"/>
              </a:ext>
            </a:extLst>
          </p:cNvPr>
          <p:cNvCxnSpPr>
            <a:cxnSpLocks/>
          </p:cNvCxnSpPr>
          <p:nvPr/>
        </p:nvCxnSpPr>
        <p:spPr>
          <a:xfrm flipH="1">
            <a:off x="2830333" y="4916477"/>
            <a:ext cx="940210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07AEDC5-9F60-1119-DDBF-F4A088EAE4EC}"/>
              </a:ext>
            </a:extLst>
          </p:cNvPr>
          <p:cNvSpPr txBox="1"/>
          <p:nvPr/>
        </p:nvSpPr>
        <p:spPr>
          <a:xfrm>
            <a:off x="2844302" y="4477683"/>
            <a:ext cx="92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comms capabilities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-Changes to buffers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5F56B4-A2E3-7E99-BE73-B1F2C4793C8E}"/>
              </a:ext>
            </a:extLst>
          </p:cNvPr>
          <p:cNvCxnSpPr>
            <a:cxnSpLocks/>
          </p:cNvCxnSpPr>
          <p:nvPr/>
        </p:nvCxnSpPr>
        <p:spPr>
          <a:xfrm flipH="1">
            <a:off x="4131225" y="4076814"/>
            <a:ext cx="87182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C50C5-63D6-AA4F-F2B6-2FAE60FF1EB1}"/>
              </a:ext>
            </a:extLst>
          </p:cNvPr>
          <p:cNvCxnSpPr>
            <a:cxnSpLocks/>
          </p:cNvCxnSpPr>
          <p:nvPr/>
        </p:nvCxnSpPr>
        <p:spPr>
          <a:xfrm flipH="1">
            <a:off x="4131224" y="4244234"/>
            <a:ext cx="871821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3E4BA44-E3FF-9BD5-DEEA-7D915DB96171}"/>
              </a:ext>
            </a:extLst>
          </p:cNvPr>
          <p:cNvSpPr txBox="1"/>
          <p:nvPr/>
        </p:nvSpPr>
        <p:spPr>
          <a:xfrm>
            <a:off x="4123505" y="3692024"/>
            <a:ext cx="9792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201EB3-D5BF-B68F-6452-1BEB840C777D}"/>
              </a:ext>
            </a:extLst>
          </p:cNvPr>
          <p:cNvSpPr txBox="1"/>
          <p:nvPr/>
        </p:nvSpPr>
        <p:spPr>
          <a:xfrm>
            <a:off x="4123504" y="4210313"/>
            <a:ext cx="979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-Maintenance actions</a:t>
            </a:r>
          </a:p>
        </p:txBody>
      </p:sp>
      <p:cxnSp>
        <p:nvCxnSpPr>
          <p:cNvPr id="129" name="Elbow Connector 56">
            <a:extLst>
              <a:ext uri="{FF2B5EF4-FFF2-40B4-BE49-F238E27FC236}">
                <a16:creationId xmlns:a16="http://schemas.microsoft.com/office/drawing/2014/main" id="{823459D4-A3D6-BCBC-6FC5-3AFD3D60E519}"/>
              </a:ext>
            </a:extLst>
          </p:cNvPr>
          <p:cNvCxnSpPr>
            <a:cxnSpLocks/>
            <a:stCxn id="18" idx="1"/>
          </p:cNvCxnSpPr>
          <p:nvPr/>
        </p:nvCxnSpPr>
        <p:spPr>
          <a:xfrm rot="5400000" flipH="1" flipV="1">
            <a:off x="5656539" y="1463433"/>
            <a:ext cx="1164513" cy="7181819"/>
          </a:xfrm>
          <a:prstGeom prst="bentConnector4">
            <a:avLst>
              <a:gd name="adj1" fmla="val -41137"/>
              <a:gd name="adj2" fmla="val 56141"/>
            </a:avLst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56">
            <a:extLst>
              <a:ext uri="{FF2B5EF4-FFF2-40B4-BE49-F238E27FC236}">
                <a16:creationId xmlns:a16="http://schemas.microsoft.com/office/drawing/2014/main" id="{C4502423-406F-A3F6-1567-395AD1537D70}"/>
              </a:ext>
            </a:extLst>
          </p:cNvPr>
          <p:cNvCxnSpPr>
            <a:cxnSpLocks/>
          </p:cNvCxnSpPr>
          <p:nvPr/>
        </p:nvCxnSpPr>
        <p:spPr>
          <a:xfrm flipV="1">
            <a:off x="4116797" y="4719081"/>
            <a:ext cx="6159337" cy="333553"/>
          </a:xfrm>
          <a:prstGeom prst="bentConnector3">
            <a:avLst>
              <a:gd name="adj1" fmla="val 100116"/>
            </a:avLst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943A0BB-CA2D-D08E-86FC-4E11380B0E73}"/>
              </a:ext>
            </a:extLst>
          </p:cNvPr>
          <p:cNvSpPr txBox="1"/>
          <p:nvPr/>
        </p:nvSpPr>
        <p:spPr>
          <a:xfrm>
            <a:off x="4232570" y="4852579"/>
            <a:ext cx="15825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Actions</a:t>
            </a:r>
          </a:p>
        </p:txBody>
      </p:sp>
      <p:cxnSp>
        <p:nvCxnSpPr>
          <p:cNvPr id="160" name="Elbow Connector 56">
            <a:extLst>
              <a:ext uri="{FF2B5EF4-FFF2-40B4-BE49-F238E27FC236}">
                <a16:creationId xmlns:a16="http://schemas.microsoft.com/office/drawing/2014/main" id="{8F38ED55-85B4-23DF-B418-4B917428540D}"/>
              </a:ext>
            </a:extLst>
          </p:cNvPr>
          <p:cNvCxnSpPr>
            <a:cxnSpLocks/>
            <a:stCxn id="60" idx="2"/>
            <a:endCxn id="12" idx="1"/>
          </p:cNvCxnSpPr>
          <p:nvPr/>
        </p:nvCxnSpPr>
        <p:spPr>
          <a:xfrm flipV="1">
            <a:off x="4032173" y="2944845"/>
            <a:ext cx="5797531" cy="322635"/>
          </a:xfrm>
          <a:prstGeom prst="bentConnector3">
            <a:avLst>
              <a:gd name="adj1" fmla="val 44274"/>
            </a:avLst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0234E261-028A-95AE-944C-CF9786038426}"/>
              </a:ext>
            </a:extLst>
          </p:cNvPr>
          <p:cNvSpPr txBox="1"/>
          <p:nvPr/>
        </p:nvSpPr>
        <p:spPr>
          <a:xfrm>
            <a:off x="8550812" y="2648826"/>
            <a:ext cx="1161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170" name="Elbow Connector 56">
            <a:extLst>
              <a:ext uri="{FF2B5EF4-FFF2-40B4-BE49-F238E27FC236}">
                <a16:creationId xmlns:a16="http://schemas.microsoft.com/office/drawing/2014/main" id="{FCF84907-1AEE-ABAB-0504-01BE36B38D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134791" y="4705988"/>
            <a:ext cx="6354781" cy="516361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5DFC0ADF-D1AD-478D-7102-5A923CF76E76}"/>
              </a:ext>
            </a:extLst>
          </p:cNvPr>
          <p:cNvSpPr txBox="1"/>
          <p:nvPr/>
        </p:nvSpPr>
        <p:spPr>
          <a:xfrm>
            <a:off x="5597297" y="5216039"/>
            <a:ext cx="9062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-Latest Agent State</a:t>
            </a:r>
          </a:p>
        </p:txBody>
      </p:sp>
      <p:sp>
        <p:nvSpPr>
          <p:cNvPr id="180" name="Rounded Rectangle 29">
            <a:extLst>
              <a:ext uri="{FF2B5EF4-FFF2-40B4-BE49-F238E27FC236}">
                <a16:creationId xmlns:a16="http://schemas.microsoft.com/office/drawing/2014/main" id="{AD0BCC4D-3FD7-21C3-0DE9-F78C5720B017}"/>
              </a:ext>
            </a:extLst>
          </p:cNvPr>
          <p:cNvSpPr/>
          <p:nvPr/>
        </p:nvSpPr>
        <p:spPr>
          <a:xfrm>
            <a:off x="4998671" y="5423354"/>
            <a:ext cx="1235749" cy="463679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ysClr val="windowText" lastClr="000000"/>
                </a:solidFill>
              </a:rPr>
              <a:t>Knowledge-Base and Predictive Models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F7B3ADA-D15F-14AD-C7E2-B0208BDEF587}"/>
              </a:ext>
            </a:extLst>
          </p:cNvPr>
          <p:cNvCxnSpPr>
            <a:cxnSpLocks/>
          </p:cNvCxnSpPr>
          <p:nvPr/>
        </p:nvCxnSpPr>
        <p:spPr>
          <a:xfrm>
            <a:off x="4115714" y="5624345"/>
            <a:ext cx="881874" cy="1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492D48BF-5F8F-D857-AED4-C8AB885F91DB}"/>
              </a:ext>
            </a:extLst>
          </p:cNvPr>
          <p:cNvSpPr txBox="1"/>
          <p:nvPr/>
        </p:nvSpPr>
        <p:spPr>
          <a:xfrm>
            <a:off x="4162949" y="5624345"/>
            <a:ext cx="881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-Next predicted critical state</a:t>
            </a:r>
          </a:p>
        </p:txBody>
      </p:sp>
      <p:cxnSp>
        <p:nvCxnSpPr>
          <p:cNvPr id="190" name="Elbow Connector 56">
            <a:extLst>
              <a:ext uri="{FF2B5EF4-FFF2-40B4-BE49-F238E27FC236}">
                <a16:creationId xmlns:a16="http://schemas.microsoft.com/office/drawing/2014/main" id="{8B9C4471-0F03-928C-E3E8-B9EC58920A1B}"/>
              </a:ext>
            </a:extLst>
          </p:cNvPr>
          <p:cNvCxnSpPr>
            <a:cxnSpLocks/>
            <a:endCxn id="180" idx="0"/>
          </p:cNvCxnSpPr>
          <p:nvPr/>
        </p:nvCxnSpPr>
        <p:spPr>
          <a:xfrm>
            <a:off x="4116797" y="5216755"/>
            <a:ext cx="1499749" cy="206599"/>
          </a:xfrm>
          <a:prstGeom prst="bentConnector2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C0EECE4-F560-1216-C1DC-DA4E572546DB}"/>
              </a:ext>
            </a:extLst>
          </p:cNvPr>
          <p:cNvSpPr txBox="1"/>
          <p:nvPr/>
        </p:nvSpPr>
        <p:spPr>
          <a:xfrm>
            <a:off x="2784414" y="4175649"/>
            <a:ext cx="88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</p:txBody>
      </p:sp>
      <p:cxnSp>
        <p:nvCxnSpPr>
          <p:cNvPr id="198" name="Elbow Connector 56">
            <a:extLst>
              <a:ext uri="{FF2B5EF4-FFF2-40B4-BE49-F238E27FC236}">
                <a16:creationId xmlns:a16="http://schemas.microsoft.com/office/drawing/2014/main" id="{E7D00351-6FD2-E295-0DE7-5B196F8B40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877233" y="2901860"/>
            <a:ext cx="1891285" cy="1319793"/>
          </a:xfrm>
          <a:prstGeom prst="bentConnector3">
            <a:avLst>
              <a:gd name="adj1" fmla="val 40762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9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13216-BB04-9E36-8702-095D916B0971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092C5-4182-24CB-4A99-23368A13B55A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41198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1071654" y="3252183"/>
            <a:ext cx="2208387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15E0E5-AB8D-84E3-981C-C9CF2506D71F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0E35B-002A-682D-97EB-90CD3B91666C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C68CDB-4FF3-22B8-D917-58EC3EC9A346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9AF77-228B-C8B0-EA06-C2465305EDA7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11474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7164046" y="1555563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887008" y="3184955"/>
            <a:ext cx="6602776" cy="2784841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246861" y="4391147"/>
            <a:ext cx="3814505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4549871"/>
            <a:ext cx="3826405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817665" y="1863052"/>
            <a:ext cx="0" cy="229223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715481" y="1859348"/>
            <a:ext cx="0" cy="2295936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89217" y="2386278"/>
            <a:ext cx="132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4976922" y="3981898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4976922" y="4554297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6514105" y="244537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7808262" y="2525604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46861" y="1709308"/>
            <a:ext cx="3917185" cy="1179929"/>
          </a:xfrm>
          <a:prstGeom prst="bentConnector3">
            <a:avLst>
              <a:gd name="adj1" fmla="val 73492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061366" y="4155284"/>
            <a:ext cx="1308229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Measurement Allocation Planner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9948119" y="4597653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Predictive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5621259" y="5304329"/>
            <a:ext cx="1460597" cy="454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Knowledge-Base Instrument Capability Reasoning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F852BCC-40F6-E33C-E177-6F911462D1EF}"/>
              </a:ext>
            </a:extLst>
          </p:cNvPr>
          <p:cNvCxnSpPr>
            <a:cxnSpLocks/>
            <a:stCxn id="42" idx="1"/>
            <a:endCxn id="40" idx="3"/>
          </p:cNvCxnSpPr>
          <p:nvPr/>
        </p:nvCxnSpPr>
        <p:spPr>
          <a:xfrm rot="10800000">
            <a:off x="8369595" y="4382315"/>
            <a:ext cx="1578524" cy="442369"/>
          </a:xfrm>
          <a:prstGeom prst="bentConnector3">
            <a:avLst>
              <a:gd name="adj1" fmla="val 7619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721065E-D747-1C86-6DCA-95637C034403}"/>
              </a:ext>
            </a:extLst>
          </p:cNvPr>
          <p:cNvSpPr txBox="1"/>
          <p:nvPr/>
        </p:nvSpPr>
        <p:spPr>
          <a:xfrm>
            <a:off x="8786215" y="4935844"/>
            <a:ext cx="8565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F5EDD17-EA90-ECCD-83DE-3A00584D36DF}"/>
              </a:ext>
            </a:extLst>
          </p:cNvPr>
          <p:cNvCxnSpPr>
            <a:cxnSpLocks/>
          </p:cNvCxnSpPr>
          <p:nvPr/>
        </p:nvCxnSpPr>
        <p:spPr>
          <a:xfrm>
            <a:off x="8369595" y="4505324"/>
            <a:ext cx="1578524" cy="438234"/>
          </a:xfrm>
          <a:prstGeom prst="bentConnector3">
            <a:avLst>
              <a:gd name="adj1" fmla="val 1568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605A652-2C5F-B4F1-20C4-DE28A21BB0DE}"/>
              </a:ext>
            </a:extLst>
          </p:cNvPr>
          <p:cNvSpPr txBox="1"/>
          <p:nvPr/>
        </p:nvSpPr>
        <p:spPr>
          <a:xfrm>
            <a:off x="8773465" y="4391164"/>
            <a:ext cx="1329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 observation metrics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-Other agents’ capabilities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B0C2CAAC-3393-2B32-E498-162A45DEF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5323" y="4836369"/>
            <a:ext cx="1067181" cy="613133"/>
          </a:xfrm>
          <a:prstGeom prst="bentConnector3">
            <a:avLst>
              <a:gd name="adj1" fmla="val -755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9C894A3-09C8-5B01-9F2F-2B9B18FA7120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6856908" y="4828449"/>
            <a:ext cx="927859" cy="477961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7E3484B-8E6A-CF7B-46E8-BE530BFC925E}"/>
              </a:ext>
            </a:extLst>
          </p:cNvPr>
          <p:cNvSpPr txBox="1"/>
          <p:nvPr/>
        </p:nvSpPr>
        <p:spPr>
          <a:xfrm>
            <a:off x="7715480" y="4966514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DBE5C2-9E75-F7C6-81DB-ADA1E87D89FB}"/>
              </a:ext>
            </a:extLst>
          </p:cNvPr>
          <p:cNvSpPr txBox="1"/>
          <p:nvPr/>
        </p:nvSpPr>
        <p:spPr>
          <a:xfrm>
            <a:off x="6823026" y="4950428"/>
            <a:ext cx="856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</p:spTree>
    <p:extLst>
      <p:ext uri="{BB962C8B-B14F-4D97-AF65-F5344CB8AC3E}">
        <p14:creationId xmlns:p14="http://schemas.microsoft.com/office/powerpoint/2010/main" val="292029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076463-2EDF-C6C4-C644-E8112C5D9AE2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F0FC5-AB50-ABEB-CF43-36FAE0BAA138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37119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516434" y="3785344"/>
            <a:ext cx="3129518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0F659-FF79-39CA-64C4-1FC3B525E7B9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9A5AC-9EEE-4F5E-2741-C7370AF4CA43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C9973-D9C6-CFF4-2C27-109AF49D8EA1}"/>
              </a:ext>
            </a:extLst>
          </p:cNvPr>
          <p:cNvSpPr txBox="1"/>
          <p:nvPr/>
        </p:nvSpPr>
        <p:spPr>
          <a:xfrm>
            <a:off x="9257371" y="3352701"/>
            <a:ext cx="124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377FB-5B51-94E9-FE29-AFAEDE28FFF4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19579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Module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612345" y="1181475"/>
            <a:ext cx="10305799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593260" y="2267141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505389" y="4808354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615812" y="188826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615812" y="2686927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615813" y="4391147"/>
            <a:ext cx="367030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615812" y="5189805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468102" y="391431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rgbClr val="4306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8395507" y="5199280"/>
            <a:ext cx="1307237" cy="48854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Scheduler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6845482" y="1367134"/>
            <a:ext cx="4931058" cy="2543883"/>
          </a:xfrm>
          <a:prstGeom prst="roundRect">
            <a:avLst>
              <a:gd name="adj" fmla="val 609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697997" y="2869315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693780" y="209058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665408" y="1738857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690314" y="5371455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702215" y="2895779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-GS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679765" y="3858989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672135" y="5420761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989942" y="288923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692046" y="4572797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82843" y="4572797"/>
            <a:ext cx="88642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981508" y="539699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 flipV="1">
            <a:off x="3246861" y="5352139"/>
            <a:ext cx="5139009" cy="103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234961" y="5510863"/>
            <a:ext cx="5160546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511152" y="166703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448193" y="166647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984577" y="1859911"/>
            <a:ext cx="526575" cy="210747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650179" y="185934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3069046" y="205222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387825" y="133763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650179" y="156348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3015855" y="202862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460804" y="2343739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Processing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499980" y="5045392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499058" y="5527783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2710D44-CD41-29EF-090E-B62D030E41D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233481" y="1878112"/>
            <a:ext cx="3981546" cy="1002550"/>
          </a:xfrm>
          <a:prstGeom prst="bentConnector3">
            <a:avLst>
              <a:gd name="adj1" fmla="val 656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333C00C-4FE5-2D13-43B0-580354686F1E}"/>
              </a:ext>
            </a:extLst>
          </p:cNvPr>
          <p:cNvSpPr/>
          <p:nvPr/>
        </p:nvSpPr>
        <p:spPr>
          <a:xfrm>
            <a:off x="7215027" y="1681563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Data Pre-processing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3D829D-A528-94C9-8494-2F61383F6CFD}"/>
              </a:ext>
            </a:extLst>
          </p:cNvPr>
          <p:cNvSpPr/>
          <p:nvPr/>
        </p:nvSpPr>
        <p:spPr>
          <a:xfrm>
            <a:off x="10263628" y="3105911"/>
            <a:ext cx="1162323" cy="48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Value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70ECF-0BA2-9645-77B0-942EB68B78C9}"/>
              </a:ext>
            </a:extLst>
          </p:cNvPr>
          <p:cNvSpPr/>
          <p:nvPr/>
        </p:nvSpPr>
        <p:spPr>
          <a:xfrm>
            <a:off x="10271453" y="2212713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Predictive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6EED2-3424-1EB9-FF9B-CE253E83208B}"/>
              </a:ext>
            </a:extLst>
          </p:cNvPr>
          <p:cNvSpPr txBox="1"/>
          <p:nvPr/>
        </p:nvSpPr>
        <p:spPr>
          <a:xfrm>
            <a:off x="7852832" y="3346058"/>
            <a:ext cx="76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B8143-DEFC-E55D-7475-CE9EF463473C}"/>
              </a:ext>
            </a:extLst>
          </p:cNvPr>
          <p:cNvSpPr txBox="1"/>
          <p:nvPr/>
        </p:nvSpPr>
        <p:spPr>
          <a:xfrm>
            <a:off x="9201805" y="3421793"/>
            <a:ext cx="993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A20056-4CD9-1B13-1C68-741D4CCA1883}"/>
              </a:ext>
            </a:extLst>
          </p:cNvPr>
          <p:cNvSpPr/>
          <p:nvPr/>
        </p:nvSpPr>
        <p:spPr>
          <a:xfrm>
            <a:off x="8404983" y="2212712"/>
            <a:ext cx="1150212" cy="510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Science data-base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4CAB8CF-9D70-8A85-6B7C-4FA1997615F2}"/>
              </a:ext>
            </a:extLst>
          </p:cNvPr>
          <p:cNvCxnSpPr>
            <a:cxnSpLocks/>
            <a:endCxn id="42" idx="1"/>
          </p:cNvCxnSpPr>
          <p:nvPr/>
        </p:nvCxnSpPr>
        <p:spPr>
          <a:xfrm rot="5400000" flipH="1" flipV="1">
            <a:off x="8817730" y="3753383"/>
            <a:ext cx="1849464" cy="1042332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460B7B7-3A7A-3530-3D5B-4634F6178404}"/>
              </a:ext>
            </a:extLst>
          </p:cNvPr>
          <p:cNvSpPr txBox="1"/>
          <p:nvPr/>
        </p:nvSpPr>
        <p:spPr>
          <a:xfrm>
            <a:off x="8774295" y="2867830"/>
            <a:ext cx="1041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3B264E-1616-48A7-58EE-1A987A446DBC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8679199" y="3614851"/>
            <a:ext cx="1954356" cy="1214502"/>
          </a:xfrm>
          <a:prstGeom prst="bentConnector3">
            <a:avLst>
              <a:gd name="adj1" fmla="val -66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7F36ACC-D4DE-F93B-AFEE-AD3304AF32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3481" y="2014631"/>
            <a:ext cx="3981546" cy="1032300"/>
          </a:xfrm>
          <a:prstGeom prst="bentConnector3">
            <a:avLst>
              <a:gd name="adj1" fmla="val 2946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6EC3041-3164-13AC-902A-60821ECB5BEA}"/>
              </a:ext>
            </a:extLst>
          </p:cNvPr>
          <p:cNvSpPr txBox="1"/>
          <p:nvPr/>
        </p:nvSpPr>
        <p:spPr>
          <a:xfrm>
            <a:off x="3454391" y="3070502"/>
            <a:ext cx="12846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Processing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self)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8B2A5D1-8667-558A-CB02-83C68529E072}"/>
              </a:ext>
            </a:extLst>
          </p:cNvPr>
          <p:cNvCxnSpPr>
            <a:cxnSpLocks/>
            <a:stCxn id="40" idx="3"/>
            <a:endCxn id="43" idx="0"/>
          </p:cNvCxnSpPr>
          <p:nvPr/>
        </p:nvCxnSpPr>
        <p:spPr>
          <a:xfrm>
            <a:off x="8365239" y="1878112"/>
            <a:ext cx="2481320" cy="334601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B5D872B-1500-EAAC-85B2-67F86DA1E193}"/>
              </a:ext>
            </a:extLst>
          </p:cNvPr>
          <p:cNvSpPr txBox="1"/>
          <p:nvPr/>
        </p:nvSpPr>
        <p:spPr>
          <a:xfrm>
            <a:off x="9073574" y="1594779"/>
            <a:ext cx="12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Environment State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939AA12F-0A90-92EA-F0B3-309DA49DE62F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6780166" y="3084627"/>
            <a:ext cx="3119464" cy="1099530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D8EDC2FF-56C6-A6DF-8A57-4CD4BF13EA41}"/>
              </a:ext>
            </a:extLst>
          </p:cNvPr>
          <p:cNvCxnSpPr>
            <a:cxnSpLocks/>
            <a:stCxn id="40" idx="3"/>
            <a:endCxn id="30" idx="0"/>
          </p:cNvCxnSpPr>
          <p:nvPr/>
        </p:nvCxnSpPr>
        <p:spPr>
          <a:xfrm>
            <a:off x="8365239" y="1878112"/>
            <a:ext cx="614850" cy="334600"/>
          </a:xfrm>
          <a:prstGeom prst="bentConnector2">
            <a:avLst/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62B4CF-9AD0-3AC7-D462-FC0051C31D88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10844790" y="2722848"/>
            <a:ext cx="1769" cy="383063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AFC19E2-9FFF-AC75-83E1-1018EF489152}"/>
              </a:ext>
            </a:extLst>
          </p:cNvPr>
          <p:cNvSpPr txBox="1"/>
          <p:nvPr/>
        </p:nvSpPr>
        <p:spPr>
          <a:xfrm>
            <a:off x="10827029" y="2754618"/>
            <a:ext cx="965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-Predicted Environment State</a:t>
            </a:r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FC36B9AC-1C0C-F0CC-0FB1-88FE11C81F2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9555195" y="2467780"/>
            <a:ext cx="708433" cy="674403"/>
          </a:xfrm>
          <a:prstGeom prst="bentConnector3">
            <a:avLst>
              <a:gd name="adj1" fmla="val 17518"/>
            </a:avLst>
          </a:prstGeom>
          <a:ln w="19050">
            <a:solidFill>
              <a:srgbClr val="430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86F231F-B8B1-62A3-B18F-BFD1B86C5088}"/>
              </a:ext>
            </a:extLst>
          </p:cNvPr>
          <p:cNvSpPr txBox="1"/>
          <p:nvPr/>
        </p:nvSpPr>
        <p:spPr>
          <a:xfrm>
            <a:off x="9647376" y="2754618"/>
            <a:ext cx="82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-Mission Requirements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79FA35-C4BC-4270-9C05-8561302D93D7}"/>
              </a:ext>
            </a:extLst>
          </p:cNvPr>
          <p:cNvSpPr/>
          <p:nvPr/>
        </p:nvSpPr>
        <p:spPr>
          <a:xfrm>
            <a:off x="8395507" y="403464"/>
            <a:ext cx="1150212" cy="393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ysClr val="windowText" lastClr="000000"/>
                </a:solidFill>
              </a:rPr>
              <a:t>On-board Reasoning</a:t>
            </a:r>
          </a:p>
        </p:txBody>
      </p:sp>
      <p:cxnSp>
        <p:nvCxnSpPr>
          <p:cNvPr id="59" name="Elbow Connector 93">
            <a:extLst>
              <a:ext uri="{FF2B5EF4-FFF2-40B4-BE49-F238E27FC236}">
                <a16:creationId xmlns:a16="http://schemas.microsoft.com/office/drawing/2014/main" id="{F9741346-7D52-4261-A0FE-1595E647BFE7}"/>
              </a:ext>
            </a:extLst>
          </p:cNvPr>
          <p:cNvCxnSpPr>
            <a:cxnSpLocks/>
            <a:stCxn id="58" idx="2"/>
          </p:cNvCxnSpPr>
          <p:nvPr/>
        </p:nvCxnSpPr>
        <p:spPr>
          <a:xfrm rot="16200000" flipH="1">
            <a:off x="8300281" y="1466892"/>
            <a:ext cx="1443625" cy="102961"/>
          </a:xfrm>
          <a:prstGeom prst="bentConnector3">
            <a:avLst>
              <a:gd name="adj1" fmla="val 50000"/>
            </a:avLst>
          </a:prstGeom>
          <a:ln w="19050">
            <a:solidFill>
              <a:srgbClr val="43061E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9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EE4E-7766-9281-B9C0-DCF0C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15B9-0C88-862B-2F21-7E0531E5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5329184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Simulation Architecture</a:t>
            </a:r>
          </a:p>
          <a:p>
            <a:r>
              <a:rPr lang="en-US" i="1" dirty="0"/>
              <a:t>Environment Server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Spacecraft agent orbit data propagator (</a:t>
            </a:r>
            <a:r>
              <a:rPr lang="en-US" dirty="0" err="1"/>
              <a:t>orbitPy</a:t>
            </a:r>
            <a:r>
              <a:rPr lang="en-US" dirty="0"/>
              <a:t>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state request handler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Agent eclipse broadcast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Simulation start/end broadcast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Measurement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Earth simulation module</a:t>
            </a:r>
          </a:p>
          <a:p>
            <a:r>
              <a:rPr lang="en-US" i="1" dirty="0"/>
              <a:t>Agent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/>
              <a:t>Environment broadcast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Environment request submitter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State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Eclipse request</a:t>
            </a:r>
          </a:p>
          <a:p>
            <a:pPr marL="750888" lvl="1" indent="-457200">
              <a:buFont typeface="Wingdings" pitchFamily="2" charset="2"/>
              <a:buChar char="ü"/>
            </a:pPr>
            <a:r>
              <a:rPr lang="en-US" dirty="0"/>
              <a:t>Ground station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access request</a:t>
            </a:r>
          </a:p>
          <a:p>
            <a:pPr marL="750888" lvl="1" indent="-457200">
              <a:buFont typeface="Wingdings" pitchFamily="2" charset="2"/>
              <a:buChar char="q"/>
            </a:pPr>
            <a:r>
              <a:rPr lang="en-US" dirty="0"/>
              <a:t>Ground point measurement request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request handler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dirty="0"/>
              <a:t>Agent-to-agent response handler</a:t>
            </a:r>
            <a:endParaRPr lang="en-US" b="1" dirty="0">
              <a:hlinkClick r:id="rId2"/>
            </a:endParaRPr>
          </a:p>
          <a:p>
            <a:r>
              <a:rPr lang="en-US" b="1" dirty="0">
                <a:hlinkClick r:id="rId2"/>
              </a:rPr>
              <a:t>Github</a:t>
            </a:r>
            <a:r>
              <a:rPr lang="en-US" b="1" dirty="0"/>
              <a:t> </a:t>
            </a:r>
            <a:r>
              <a:rPr lang="en-US" dirty="0"/>
              <a:t>(private repo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CA7D-324B-1BF1-F40A-7FACD902E2EA}"/>
              </a:ext>
            </a:extLst>
          </p:cNvPr>
          <p:cNvSpPr txBox="1"/>
          <p:nvPr/>
        </p:nvSpPr>
        <p:spPr>
          <a:xfrm>
            <a:off x="5785375" y="1102848"/>
            <a:ext cx="614040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Modules</a:t>
            </a:r>
          </a:p>
          <a:p>
            <a:r>
              <a:rPr lang="en-US" sz="1500" i="1" dirty="0"/>
              <a:t>Engineering Module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500" dirty="0"/>
              <a:t>Define system architecture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Platform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Power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Data Tracking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Shutdown if critical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Network Simulator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Instrument Simulator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tool (</a:t>
            </a:r>
            <a:r>
              <a:rPr lang="en-US" sz="1500" dirty="0" err="1"/>
              <a:t>instruPy</a:t>
            </a:r>
            <a:r>
              <a:rPr lang="en-US" sz="1500" dirty="0"/>
              <a:t>)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tool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Operations Planner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500" dirty="0"/>
              <a:t>Knowledge-base and Predictive models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1500" dirty="0"/>
              <a:t>Develop rules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1500" dirty="0"/>
              <a:t>Implement Rules</a:t>
            </a:r>
          </a:p>
          <a:p>
            <a:r>
              <a:rPr lang="en-US" sz="1500" i="1" dirty="0"/>
              <a:t>Scheduling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  <a:p>
            <a:r>
              <a:rPr lang="en-US" sz="1500" i="1" dirty="0"/>
              <a:t>Science Module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Define system architecture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500" dirty="0"/>
              <a:t>Begin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04855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492E-FA99-ED42-1D16-8BE45771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C4833-4639-04B6-12C3-B1DFEC1D1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C36F-9B0B-DE40-BA72-82177E7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4BAC3-0D53-FB49-93BF-113D7276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WJ, Blackwell, Braun, S, </a:t>
            </a:r>
            <a:r>
              <a:rPr lang="en-US" dirty="0" err="1"/>
              <a:t>Bennartz</a:t>
            </a:r>
            <a:r>
              <a:rPr lang="en-US" dirty="0"/>
              <a:t>, R, et al. An overview of the TROPICS NASA Earth Venture Mission. </a:t>
            </a:r>
            <a:r>
              <a:rPr lang="en-US" i="1" dirty="0"/>
              <a:t>Q J R </a:t>
            </a:r>
            <a:r>
              <a:rPr lang="en-US" i="1" dirty="0" err="1"/>
              <a:t>Meteorol</a:t>
            </a:r>
            <a:r>
              <a:rPr lang="en-US" i="1" dirty="0"/>
              <a:t> Soc</a:t>
            </a:r>
            <a:r>
              <a:rPr lang="en-US" dirty="0"/>
              <a:t>. 2018; 144 ( Suppl. 1): 16– 26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M. P. </a:t>
            </a:r>
            <a:r>
              <a:rPr lang="en-US" dirty="0" err="1"/>
              <a:t>Clarizia</a:t>
            </a:r>
            <a:r>
              <a:rPr lang="en-US" dirty="0"/>
              <a:t> and C. S. </a:t>
            </a:r>
            <a:r>
              <a:rPr lang="en-US" dirty="0" err="1"/>
              <a:t>Ruf</a:t>
            </a:r>
            <a:r>
              <a:rPr lang="en-US" dirty="0"/>
              <a:t>, "Wind Speed Retrieval Algorithm for the Cyclone Global Navigation Satellite System (CYGNSS) Mission," in </a:t>
            </a:r>
            <a:r>
              <a:rPr lang="en-US" i="1" dirty="0"/>
              <a:t>IEEE Transactions on Geoscience and Remote Sensing</a:t>
            </a:r>
            <a:r>
              <a:rPr lang="en-US" dirty="0"/>
              <a:t>, vol. 54, no. 8, pp. 4419-4432, Aug. 2016, </a:t>
            </a:r>
            <a:r>
              <a:rPr lang="en-US" dirty="0" err="1"/>
              <a:t>doi</a:t>
            </a:r>
            <a:r>
              <a:rPr lang="en-US" dirty="0"/>
              <a:t>: 10.1109/TGRS.2016.2541343.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Marinan</a:t>
            </a:r>
            <a:r>
              <a:rPr lang="en-US" dirty="0"/>
              <a:t>, A., </a:t>
            </a:r>
            <a:r>
              <a:rPr lang="en-US" dirty="0" err="1"/>
              <a:t>Cahoy</a:t>
            </a:r>
            <a:r>
              <a:rPr lang="en-US" dirty="0"/>
              <a:t>, K. L., Byrne, J., Cordeiro, T., Decker, Z., Marlow, W., ... &amp; </a:t>
            </a:r>
            <a:r>
              <a:rPr lang="en-US" dirty="0" err="1"/>
              <a:t>Osaretin</a:t>
            </a:r>
            <a:r>
              <a:rPr lang="en-US" dirty="0"/>
              <a:t>, I. (2015). Automated Resource-Constrained Science Planning for the </a:t>
            </a:r>
            <a:r>
              <a:rPr lang="en-US" dirty="0" err="1"/>
              <a:t>MiRaTA</a:t>
            </a:r>
            <a:r>
              <a:rPr lang="en-US" dirty="0"/>
              <a:t> 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W. J. W. J. Wolfe and S. E. S. E. Sorensen, “Three Scheduling Algorithms Applied to the Earth Observing Systems Domain,” Manage. Sci., pp. 148–166, 2000.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Duncan, Eddy, and </a:t>
            </a:r>
            <a:r>
              <a:rPr lang="en-US" dirty="0" err="1"/>
              <a:t>Kochenderfer</a:t>
            </a:r>
            <a:r>
              <a:rPr lang="en-US" dirty="0"/>
              <a:t>, Mykel. “Markov Decision Processes For Multi-Objective Satellite Task Planning”,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Cidoncha</a:t>
            </a:r>
            <a:r>
              <a:rPr lang="en-US" dirty="0"/>
              <a:t>, X. G., and Selva, D., “Agent-based simulation framework and consensus algorithm for observing systems </a:t>
            </a:r>
            <a:r>
              <a:rPr lang="en-US" dirty="0" err="1"/>
              <a:t>withadaptive</a:t>
            </a:r>
            <a:r>
              <a:rPr lang="en-US" dirty="0"/>
              <a:t> </a:t>
            </a:r>
            <a:r>
              <a:rPr lang="en-US" dirty="0" err="1"/>
              <a:t>modularity,”Syst</a:t>
            </a:r>
            <a:r>
              <a:rPr lang="en-US" dirty="0"/>
              <a:t>. Eng., Vol. 21, no. 5, 2018, pp. 432–545.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Nag, Sreeja, et al. "Autonomous scheduling of agile spacecraft constellations with delay tolerant networking for reactive imaging." (2019).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H. Wang, X. Li, and Y. Liu, “Summary of intelligent algorithms in planning &amp; amp; scheduling of Earth observation satellite,” in IEEE International Conference on Intelligent Computing and Intelligent Systems, 2010, pp. 480–483.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Kennedy, Andrew K., and Kerri L. </a:t>
            </a:r>
            <a:r>
              <a:rPr lang="en-US" dirty="0" err="1"/>
              <a:t>Cahoy</a:t>
            </a:r>
            <a:r>
              <a:rPr lang="en-US" dirty="0"/>
              <a:t>. "Performance analysis of algorithms for coordination of earth observation by </a:t>
            </a:r>
            <a:r>
              <a:rPr lang="en-US" dirty="0" err="1"/>
              <a:t>cubesat</a:t>
            </a:r>
            <a:r>
              <a:rPr lang="en-US" dirty="0"/>
              <a:t> constellations." Journal of Aerospace Information Systems 14.8 (2017): 451-471.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Li, G. 2020. </a:t>
            </a:r>
            <a:r>
              <a:rPr lang="en-US" i="1" dirty="0"/>
              <a:t>Online scheduling of distributed Earth observation satellite system under rigid communication constraints. </a:t>
            </a:r>
            <a:r>
              <a:rPr lang="en-US" dirty="0"/>
              <a:t>Advances in Space Research. 65 (11), 2475-2496.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Gallud,X.,andSelva,D.,“Agent-basedsimulationframeworkandconsensusalgorithmforobservingsystemswithadaptive modularity,” </a:t>
            </a:r>
            <a:r>
              <a:rPr lang="en-US" i="1" dirty="0"/>
              <a:t>Syst. Eng.</a:t>
            </a:r>
            <a:r>
              <a:rPr lang="en-US" dirty="0"/>
              <a:t>, 2018, pp. 432, 454.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S. Nag </a:t>
            </a:r>
            <a:r>
              <a:rPr lang="en-US" i="1" dirty="0"/>
              <a:t>et al</a:t>
            </a:r>
            <a:r>
              <a:rPr lang="en-US" dirty="0"/>
              <a:t>., "D-SHIELD: DISTRIBUTED SPACECRAFT WITH HEURISTIC INTELLIGENCE TO ENABLE LOGISTICAL DECISIONS," </a:t>
            </a:r>
            <a:r>
              <a:rPr lang="en-US" i="1" dirty="0"/>
              <a:t>IGARSS 2020 - 2020 IEEE International Geoscience and Remote Sensing Symposium</a:t>
            </a:r>
            <a:r>
              <a:rPr lang="en-US" dirty="0"/>
              <a:t>, 2020, pp. 3841-3844, </a:t>
            </a:r>
            <a:r>
              <a:rPr lang="en-US" dirty="0" err="1"/>
              <a:t>doi</a:t>
            </a:r>
            <a:r>
              <a:rPr lang="en-US" dirty="0"/>
              <a:t>: 10.1109/IGARSS39084.2020.9323248.</a:t>
            </a:r>
          </a:p>
        </p:txBody>
      </p:sp>
    </p:spTree>
    <p:extLst>
      <p:ext uri="{BB962C8B-B14F-4D97-AF65-F5344CB8AC3E}">
        <p14:creationId xmlns:p14="http://schemas.microsoft.com/office/powerpoint/2010/main" val="10448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"/>
    </mc:Choice>
    <mc:Fallback xmlns="">
      <p:transition spd="slow" advTm="209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3131-23EE-60F3-E320-866A346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244506"/>
            <a:ext cx="11667281" cy="732127"/>
          </a:xfrm>
        </p:spPr>
        <p:txBody>
          <a:bodyPr/>
          <a:lstStyle/>
          <a:p>
            <a:r>
              <a:rPr lang="en-US" dirty="0"/>
              <a:t>Motivation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ABB0-6B9E-4D83-1F49-B473D4A1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9"/>
            <a:ext cx="6463356" cy="4298207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Space-based Earth observation is undergoing a paradigm change </a:t>
            </a:r>
          </a:p>
          <a:p>
            <a:endParaRPr lang="en-US" sz="1800" b="1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Easier access to space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More affordable access to space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Higher grade commercial off-the shelf components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Increased computation power</a:t>
            </a:r>
          </a:p>
          <a:p>
            <a:pPr marL="522288" lvl="1" indent="-2349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  <a:buFont typeface="Wingdings" charset="2"/>
              <a:buChar char="Ø"/>
            </a:pPr>
            <a:endParaRPr lang="en-US" sz="1600" dirty="0"/>
          </a:p>
          <a:p>
            <a:pPr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800" i="1" dirty="0"/>
              <a:t>Implementation of Distributed Architectures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Many smaller and heterogeneous satellites, w/ crosslinks 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Federations (coordination among assets owned and operated by different organizations)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Onboard measurements processing</a:t>
            </a:r>
          </a:p>
          <a:p>
            <a:pPr marL="457200" lvl="1" indent="-285750">
              <a:lnSpc>
                <a:spcPct val="105000"/>
              </a:lnSpc>
              <a:spcBef>
                <a:spcPts val="600"/>
              </a:spcBef>
              <a:buClr>
                <a:srgbClr val="1B3D6C"/>
              </a:buClr>
            </a:pPr>
            <a:r>
              <a:rPr lang="en-US" sz="1600" dirty="0"/>
              <a:t>Starting to be implemented (e.g., TROPICS [1], CYGNSS [2])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15F9CF-5786-4AA4-B451-93A1D749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2"/>
          <a:stretch/>
        </p:blipFill>
        <p:spPr bwMode="auto">
          <a:xfrm>
            <a:off x="7004558" y="1466488"/>
            <a:ext cx="4778391" cy="21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9D6CFF4E-E4C0-4D37-9649-C94780E0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/>
        </p:blipFill>
        <p:spPr>
          <a:xfrm>
            <a:off x="7004558" y="4035254"/>
            <a:ext cx="4778391" cy="2090911"/>
          </a:xfrm>
          <a:prstGeom prst="rect">
            <a:avLst/>
          </a:prstGeom>
        </p:spPr>
      </p:pic>
      <p:sp>
        <p:nvSpPr>
          <p:cNvPr id="31" name="Right Arrow 7">
            <a:extLst>
              <a:ext uri="{FF2B5EF4-FFF2-40B4-BE49-F238E27FC236}">
                <a16:creationId xmlns:a16="http://schemas.microsoft.com/office/drawing/2014/main" id="{182093F0-958F-4C42-9024-151761B81C7E}"/>
              </a:ext>
            </a:extLst>
          </p:cNvPr>
          <p:cNvSpPr/>
          <p:nvPr/>
        </p:nvSpPr>
        <p:spPr>
          <a:xfrm rot="5400000">
            <a:off x="9105908" y="3230913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88E32-421B-4304-86BC-D6D17D8ACF86}"/>
              </a:ext>
            </a:extLst>
          </p:cNvPr>
          <p:cNvSpPr/>
          <p:nvPr/>
        </p:nvSpPr>
        <p:spPr>
          <a:xfrm>
            <a:off x="7161133" y="6117739"/>
            <a:ext cx="3653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NASA Sensor Web concept (image credit NASA GSFC)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F36DD-0740-4C2A-B730-74CB73195E50}"/>
              </a:ext>
            </a:extLst>
          </p:cNvPr>
          <p:cNvSpPr/>
          <p:nvPr/>
        </p:nvSpPr>
        <p:spPr>
          <a:xfrm>
            <a:off x="409051" y="5527273"/>
            <a:ext cx="6142061" cy="7567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 to operations logistics, </a:t>
            </a:r>
            <a:r>
              <a:rPr lang="en-US" b="1" dirty="0">
                <a:solidFill>
                  <a:sysClr val="windowText" lastClr="000000"/>
                </a:solidFill>
              </a:rPr>
              <a:t>large constellations demand autonomous operations to maximize performance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2B4-A4C4-5348-8A96-3700CD66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2294-6D76-3047-BC5B-F02A9BD1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2313"/>
            <a:ext cx="5230134" cy="4875209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 rot="16200000">
            <a:off x="1355393" y="3927678"/>
            <a:ext cx="3188753" cy="368764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12ADA39C-3563-CAEB-6599-771568637F19}"/>
              </a:ext>
            </a:extLst>
          </p:cNvPr>
          <p:cNvSpPr/>
          <p:nvPr/>
        </p:nvSpPr>
        <p:spPr>
          <a:xfrm>
            <a:off x="4774299" y="2750332"/>
            <a:ext cx="1307237" cy="307489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Science Module</a:t>
            </a:r>
          </a:p>
        </p:txBody>
      </p: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4CF191CC-E3D1-061E-10AD-55F38E8AB2A6}"/>
              </a:ext>
            </a:extLst>
          </p:cNvPr>
          <p:cNvSpPr/>
          <p:nvPr/>
        </p:nvSpPr>
        <p:spPr>
          <a:xfrm>
            <a:off x="4780548" y="4346083"/>
            <a:ext cx="1307237" cy="307487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i="1" dirty="0">
                <a:solidFill>
                  <a:sysClr val="windowText" lastClr="000000"/>
                </a:solidFill>
              </a:rPr>
              <a:t>Science 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6F391-03BE-5974-2ADF-122841988FAA}"/>
              </a:ext>
            </a:extLst>
          </p:cNvPr>
          <p:cNvCxnSpPr>
            <a:cxnSpLocks/>
          </p:cNvCxnSpPr>
          <p:nvPr/>
        </p:nvCxnSpPr>
        <p:spPr>
          <a:xfrm flipH="1">
            <a:off x="1877233" y="2902597"/>
            <a:ext cx="884690" cy="0"/>
          </a:xfrm>
          <a:prstGeom prst="straightConnector1">
            <a:avLst/>
          </a:prstGeom>
          <a:ln w="1905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884690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</p:cNvCxnSpPr>
          <p:nvPr/>
        </p:nvCxnSpPr>
        <p:spPr>
          <a:xfrm flipH="1">
            <a:off x="1868799" y="5410352"/>
            <a:ext cx="881221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EA6192-3CFB-C3DC-62C3-6BCFE4147647}"/>
              </a:ext>
            </a:extLst>
          </p:cNvPr>
          <p:cNvCxnSpPr>
            <a:cxnSpLocks/>
          </p:cNvCxnSpPr>
          <p:nvPr/>
        </p:nvCxnSpPr>
        <p:spPr>
          <a:xfrm flipH="1">
            <a:off x="3134152" y="4433056"/>
            <a:ext cx="165573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E09718-9461-F519-738D-CED4577346E6}"/>
              </a:ext>
            </a:extLst>
          </p:cNvPr>
          <p:cNvCxnSpPr>
            <a:cxnSpLocks/>
          </p:cNvCxnSpPr>
          <p:nvPr/>
        </p:nvCxnSpPr>
        <p:spPr>
          <a:xfrm flipH="1">
            <a:off x="3122252" y="4591780"/>
            <a:ext cx="1652047" cy="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52D43F-4088-DC0F-95EF-F134120D8FB6}"/>
              </a:ext>
            </a:extLst>
          </p:cNvPr>
          <p:cNvCxnSpPr>
            <a:cxnSpLocks/>
          </p:cNvCxnSpPr>
          <p:nvPr/>
        </p:nvCxnSpPr>
        <p:spPr>
          <a:xfrm flipV="1">
            <a:off x="5474511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A95947-F6FE-37CA-E02B-B0F9DFACB9A8}"/>
              </a:ext>
            </a:extLst>
          </p:cNvPr>
          <p:cNvCxnSpPr>
            <a:cxnSpLocks/>
          </p:cNvCxnSpPr>
          <p:nvPr/>
        </p:nvCxnSpPr>
        <p:spPr>
          <a:xfrm>
            <a:off x="5323322" y="3057821"/>
            <a:ext cx="0" cy="1288262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E9E35F-81DE-74CF-0F9A-551E2E925FC1}"/>
              </a:ext>
            </a:extLst>
          </p:cNvPr>
          <p:cNvCxnSpPr>
            <a:cxnSpLocks/>
          </p:cNvCxnSpPr>
          <p:nvPr/>
        </p:nvCxnSpPr>
        <p:spPr>
          <a:xfrm>
            <a:off x="2933267" y="2065583"/>
            <a:ext cx="0" cy="452100"/>
          </a:xfrm>
          <a:prstGeom prst="straightConnector1">
            <a:avLst/>
          </a:prstGeom>
          <a:ln w="1905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BA05-B539-78D5-5C05-2D3F74E0B517}"/>
              </a:ext>
            </a:extLst>
          </p:cNvPr>
          <p:cNvSpPr txBox="1"/>
          <p:nvPr/>
        </p:nvSpPr>
        <p:spPr>
          <a:xfrm>
            <a:off x="2903146" y="2041985"/>
            <a:ext cx="11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C94E85-CBF9-94D3-1288-5E961FA14686}"/>
              </a:ext>
            </a:extLst>
          </p:cNvPr>
          <p:cNvSpPr txBox="1"/>
          <p:nvPr/>
        </p:nvSpPr>
        <p:spPr>
          <a:xfrm>
            <a:off x="3376509" y="2399638"/>
            <a:ext cx="128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4FF55D-0413-80EB-E5E3-6C100C51BDC1}"/>
              </a:ext>
            </a:extLst>
          </p:cNvPr>
          <p:cNvSpPr txBox="1"/>
          <p:nvPr/>
        </p:nvSpPr>
        <p:spPr>
          <a:xfrm>
            <a:off x="3387271" y="4126309"/>
            <a:ext cx="147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180917-7F8D-9D6D-41FC-6333D62BEFD1}"/>
              </a:ext>
            </a:extLst>
          </p:cNvPr>
          <p:cNvSpPr txBox="1"/>
          <p:nvPr/>
        </p:nvSpPr>
        <p:spPr>
          <a:xfrm>
            <a:off x="3386349" y="4608700"/>
            <a:ext cx="1220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-Scheduled Measurement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(out)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2A8F5A-DD95-6C58-AFDA-689A07A09931}"/>
              </a:ext>
            </a:extLst>
          </p:cNvPr>
          <p:cNvSpPr txBox="1"/>
          <p:nvPr/>
        </p:nvSpPr>
        <p:spPr>
          <a:xfrm>
            <a:off x="4146838" y="3353539"/>
            <a:ext cx="117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Science Benefit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8A08C4F-0ED5-606C-7B63-4BC65482EA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32204" y="2904077"/>
            <a:ext cx="1642095" cy="5648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A6F83B4-89B2-38FE-DDC4-342DEDFDBBD5}"/>
              </a:ext>
            </a:extLst>
          </p:cNvPr>
          <p:cNvSpPr txBox="1"/>
          <p:nvPr/>
        </p:nvSpPr>
        <p:spPr>
          <a:xfrm>
            <a:off x="5427917" y="3357723"/>
            <a:ext cx="13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-Proposed measurements’ estimated observation metrics</a:t>
            </a:r>
          </a:p>
          <a:p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B63DB3-8E0E-86CF-0187-BCEE573EBA0E}"/>
              </a:ext>
            </a:extLst>
          </p:cNvPr>
          <p:cNvCxnSpPr>
            <a:cxnSpLocks/>
          </p:cNvCxnSpPr>
          <p:nvPr/>
        </p:nvCxnSpPr>
        <p:spPr>
          <a:xfrm flipV="1">
            <a:off x="7553992" y="966077"/>
            <a:ext cx="0" cy="551043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E31CA1-8FAA-2B14-F52F-7C32B3D9AF79}"/>
              </a:ext>
            </a:extLst>
          </p:cNvPr>
          <p:cNvGrpSpPr/>
          <p:nvPr/>
        </p:nvGrpSpPr>
        <p:grpSpPr>
          <a:xfrm>
            <a:off x="8465474" y="3267848"/>
            <a:ext cx="3141824" cy="3041239"/>
            <a:chOff x="8492112" y="1550721"/>
            <a:chExt cx="3141824" cy="30412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0D6F16-641B-ABE0-7A9B-972563514C87}"/>
                </a:ext>
              </a:extLst>
            </p:cNvPr>
            <p:cNvSpPr/>
            <p:nvPr/>
          </p:nvSpPr>
          <p:spPr>
            <a:xfrm>
              <a:off x="8492112" y="1550721"/>
              <a:ext cx="3141824" cy="30412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ysClr val="windowText" lastClr="000000"/>
                  </a:solidFill>
                </a:rPr>
                <a:t>Nomenclature:</a:t>
              </a:r>
            </a:p>
            <a:p>
              <a:endParaRPr lang="en-US" sz="1050" b="1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Communications Port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Agent Module/Submodule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Inter-process/module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Inter-agent </a:t>
              </a: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communication link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r>
                <a:rPr lang="en-US" sz="1050" dirty="0">
                  <a:solidFill>
                    <a:sysClr val="windowText" lastClr="000000"/>
                  </a:solidFill>
                </a:rPr>
                <a:t>Process Sequence</a:t>
              </a: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  <a:p>
              <a:endParaRPr 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F9D663-A7B1-6919-204B-4480F9C98C09}"/>
                </a:ext>
              </a:extLst>
            </p:cNvPr>
            <p:cNvSpPr/>
            <p:nvPr/>
          </p:nvSpPr>
          <p:spPr>
            <a:xfrm>
              <a:off x="10499147" y="177197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3" name="Rounded Rectangle 29">
              <a:extLst>
                <a:ext uri="{FF2B5EF4-FFF2-40B4-BE49-F238E27FC236}">
                  <a16:creationId xmlns:a16="http://schemas.microsoft.com/office/drawing/2014/main" id="{5D8A939B-5B86-22E5-3300-052745CD2F9D}"/>
                </a:ext>
              </a:extLst>
            </p:cNvPr>
            <p:cNvSpPr/>
            <p:nvPr/>
          </p:nvSpPr>
          <p:spPr>
            <a:xfrm>
              <a:off x="10333369" y="2353759"/>
              <a:ext cx="700320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47AEF2-08C8-7438-2119-674AC75DA3B0}"/>
                </a:ext>
              </a:extLst>
            </p:cNvPr>
            <p:cNvSpPr/>
            <p:nvPr/>
          </p:nvSpPr>
          <p:spPr>
            <a:xfrm>
              <a:off x="10114015" y="2799051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6F5968-E3F7-9249-39F2-AFC1B6137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560" y="3516505"/>
              <a:ext cx="692129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07A302-09DE-9E40-5FC5-C88230019334}"/>
              </a:ext>
            </a:extLst>
          </p:cNvPr>
          <p:cNvCxnSpPr>
            <a:cxnSpLocks/>
          </p:cNvCxnSpPr>
          <p:nvPr/>
        </p:nvCxnSpPr>
        <p:spPr>
          <a:xfrm>
            <a:off x="10314922" y="5658475"/>
            <a:ext cx="6921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8D879BD-89B6-7EEB-312B-F73D48A4D8AC}"/>
              </a:ext>
            </a:extLst>
          </p:cNvPr>
          <p:cNvCxnSpPr>
            <a:cxnSpLocks/>
          </p:cNvCxnSpPr>
          <p:nvPr/>
        </p:nvCxnSpPr>
        <p:spPr>
          <a:xfrm>
            <a:off x="10314922" y="6057522"/>
            <a:ext cx="692129" cy="0"/>
          </a:xfrm>
          <a:prstGeom prst="straightConnector1">
            <a:avLst/>
          </a:prstGeom>
          <a:ln w="1905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8388538" y="1034994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738561" y="280920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405D2-A033-AC54-5C54-3AC3C9EEF5F9}"/>
              </a:ext>
            </a:extLst>
          </p:cNvPr>
          <p:cNvSpPr txBox="1"/>
          <p:nvPr/>
        </p:nvSpPr>
        <p:spPr>
          <a:xfrm>
            <a:off x="2463479" y="6101554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8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3E55-0C69-6A44-B1A4-4632F58D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32659"/>
            <a:ext cx="5396564" cy="2993506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Desired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Temporal Constraints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Cross-registration with other satellites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Urgency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/>
              <a:t>e.g., short-lived phenomena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Stakeholder Requirement Satisfaction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Spatial Resolution, Measurement Accuracy,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Maneuvering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Measurement Intrinsic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Requirement-Driven Utility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8EE83-9D70-B24D-AFF9-650351613A11}"/>
              </a:ext>
            </a:extLst>
          </p:cNvPr>
          <p:cNvSpPr txBox="1">
            <a:spLocks/>
          </p:cNvSpPr>
          <p:nvPr/>
        </p:nvSpPr>
        <p:spPr>
          <a:xfrm>
            <a:off x="6951590" y="1772671"/>
            <a:ext cx="3581322" cy="3606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/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2DF79A-576E-4B42-A8FC-8FB03F54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11" y="1312563"/>
                <a:ext cx="4193905" cy="456920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	 	: Measurement task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/>
                  <a:t> 	 	: Time of Measurement 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	: Maximum Score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	: Level of Completion of Task </a:t>
                </a:r>
                <a:r>
                  <a:rPr lang="en-US" sz="20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Weight of Requirement </a:t>
                </a:r>
                <a:r>
                  <a:rPr lang="en-US" sz="2000" i="1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 	: Urgency Factor</a:t>
                </a:r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	: Reference performance metric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	: Estimated performance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	 	: Urgency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2000" dirty="0"/>
                  <a:t>  	: Task start time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9C5001B-F511-514F-9F6A-5E1BDCC6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3" y="3344393"/>
                <a:ext cx="4815059" cy="2993505"/>
              </a:xfrm>
              <a:prstGeom prst="rect">
                <a:avLst/>
              </a:prstGeom>
              <a:blipFill>
                <a:blip r:embed="rId4"/>
                <a:stretch>
                  <a:fillRect l="-526" t="-2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/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8F17FC-E107-464B-B8B4-5A8383A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54" y="1941197"/>
                <a:ext cx="2760051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2CD43C9-9063-B74D-A519-43B04150121D}"/>
              </a:ext>
            </a:extLst>
          </p:cNvPr>
          <p:cNvSpPr txBox="1">
            <a:spLocks/>
          </p:cNvSpPr>
          <p:nvPr/>
        </p:nvSpPr>
        <p:spPr>
          <a:xfrm>
            <a:off x="11398148" y="6271378"/>
            <a:ext cx="36850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BF9D36-0FCF-FC4D-819E-7C30877CDC14}"/>
              </a:ext>
            </a:extLst>
          </p:cNvPr>
          <p:cNvSpPr/>
          <p:nvPr/>
        </p:nvSpPr>
        <p:spPr>
          <a:xfrm>
            <a:off x="1538266" y="1247196"/>
            <a:ext cx="9119716" cy="16938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/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𝑟𝑒𝑞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ref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𝑟𝑒𝑓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3A88AD-74B0-5746-8913-C4683FA5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38" y="1841709"/>
                <a:ext cx="5775427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03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Network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136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send_transmission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Receive Transmission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self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Create Routing Plan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Access Start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Establish link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receiver’s buffer allocation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Start transmission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2711730" y="4846555"/>
            <a:ext cx="1933705" cy="113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receive_transmission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reception request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to allocate transmission in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allocation confirmation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transmission completion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Simulate remaining time delay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Delete message from buffer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Send transmission message to destined module for processing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4" name="Rounded Rectangle 29">
            <a:extLst>
              <a:ext uri="{FF2B5EF4-FFF2-40B4-BE49-F238E27FC236}">
                <a16:creationId xmlns:a16="http://schemas.microsoft.com/office/drawing/2014/main" id="{F40648B5-DE50-3579-FADA-CAF8E94030E7}"/>
              </a:ext>
            </a:extLst>
          </p:cNvPr>
          <p:cNvSpPr/>
          <p:nvPr/>
        </p:nvSpPr>
        <p:spPr>
          <a:xfrm>
            <a:off x="1508470" y="1181982"/>
            <a:ext cx="10425028" cy="5183541"/>
          </a:xfrm>
          <a:prstGeom prst="roundRect">
            <a:avLst>
              <a:gd name="adj" fmla="val 609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Agent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36FCB5CD-F302-D51B-34A3-A0B1CCDBE6D6}"/>
              </a:ext>
            </a:extLst>
          </p:cNvPr>
          <p:cNvSpPr/>
          <p:nvPr/>
        </p:nvSpPr>
        <p:spPr>
          <a:xfrm rot="16200000">
            <a:off x="-700604" y="2299685"/>
            <a:ext cx="2154955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6" name="Rounded Rectangle 30">
            <a:extLst>
              <a:ext uri="{FF2B5EF4-FFF2-40B4-BE49-F238E27FC236}">
                <a16:creationId xmlns:a16="http://schemas.microsoft.com/office/drawing/2014/main" id="{87F517DA-6E73-F6CB-E770-58B82D97E783}"/>
              </a:ext>
            </a:extLst>
          </p:cNvPr>
          <p:cNvSpPr/>
          <p:nvPr/>
        </p:nvSpPr>
        <p:spPr>
          <a:xfrm rot="16200000">
            <a:off x="-612733" y="4840898"/>
            <a:ext cx="1979210" cy="435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Agents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FE5CB-B5E3-B8CC-FC28-61C7280D0EC8}"/>
              </a:ext>
            </a:extLst>
          </p:cNvPr>
          <p:cNvSpPr/>
          <p:nvPr/>
        </p:nvSpPr>
        <p:spPr>
          <a:xfrm>
            <a:off x="1508468" y="1920813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SUB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5E1990-9422-5D7F-F9ED-1C8180FDCE4E}"/>
              </a:ext>
            </a:extLst>
          </p:cNvPr>
          <p:cNvSpPr/>
          <p:nvPr/>
        </p:nvSpPr>
        <p:spPr>
          <a:xfrm>
            <a:off x="1508468" y="271947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27E52-179E-4D2F-5FC9-FDFD8678AC53}"/>
              </a:ext>
            </a:extLst>
          </p:cNvPr>
          <p:cNvSpPr/>
          <p:nvPr/>
        </p:nvSpPr>
        <p:spPr>
          <a:xfrm>
            <a:off x="1508468" y="4423691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ysClr val="windowText" lastClr="000000"/>
                </a:solidFill>
              </a:rPr>
              <a:t>REP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CB41F-8ECB-30FC-1971-129130FB3B89}"/>
              </a:ext>
            </a:extLst>
          </p:cNvPr>
          <p:cNvSpPr/>
          <p:nvPr/>
        </p:nvSpPr>
        <p:spPr>
          <a:xfrm>
            <a:off x="1508468" y="5222349"/>
            <a:ext cx="368765" cy="36477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i="1" dirty="0">
                <a:solidFill>
                  <a:sysClr val="windowText" lastClr="000000"/>
                </a:solidFill>
              </a:rPr>
              <a:t>REQ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2B32A1C8-1F4D-FE46-0683-3487D1FA5643}"/>
              </a:ext>
            </a:extLst>
          </p:cNvPr>
          <p:cNvSpPr/>
          <p:nvPr/>
        </p:nvSpPr>
        <p:spPr>
          <a:xfrm>
            <a:off x="2330794" y="2513557"/>
            <a:ext cx="9428273" cy="378675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i="1" dirty="0">
                <a:solidFill>
                  <a:sysClr val="windowText" lastClr="000000"/>
                </a:solidFill>
              </a:rPr>
              <a:t>Engineering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FE17B-DDF8-C7E1-74CB-183DE935DC47}"/>
              </a:ext>
            </a:extLst>
          </p:cNvPr>
          <p:cNvCxnSpPr>
            <a:cxnSpLocks/>
          </p:cNvCxnSpPr>
          <p:nvPr/>
        </p:nvCxnSpPr>
        <p:spPr>
          <a:xfrm flipH="1" flipV="1">
            <a:off x="590653" y="2901859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2B2B7-ABA9-443F-1E5D-AA7CC65B7D4C}"/>
              </a:ext>
            </a:extLst>
          </p:cNvPr>
          <p:cNvCxnSpPr>
            <a:cxnSpLocks/>
          </p:cNvCxnSpPr>
          <p:nvPr/>
        </p:nvCxnSpPr>
        <p:spPr>
          <a:xfrm flipH="1" flipV="1">
            <a:off x="586436" y="212313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5D870E-5B50-966E-0DA6-166D5BE5BEDA}"/>
              </a:ext>
            </a:extLst>
          </p:cNvPr>
          <p:cNvSpPr txBox="1"/>
          <p:nvPr/>
        </p:nvSpPr>
        <p:spPr>
          <a:xfrm>
            <a:off x="558064" y="1771401"/>
            <a:ext cx="98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-Environment Events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1F822-5C6A-BD15-F8C8-E7C9183E20A6}"/>
              </a:ext>
            </a:extLst>
          </p:cNvPr>
          <p:cNvCxnSpPr>
            <a:cxnSpLocks/>
          </p:cNvCxnSpPr>
          <p:nvPr/>
        </p:nvCxnSpPr>
        <p:spPr>
          <a:xfrm flipH="1" flipV="1">
            <a:off x="582970" y="5403999"/>
            <a:ext cx="922031" cy="738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D29D6C-EAC1-451B-A927-59E3C49EC7D8}"/>
              </a:ext>
            </a:extLst>
          </p:cNvPr>
          <p:cNvSpPr txBox="1"/>
          <p:nvPr/>
        </p:nvSpPr>
        <p:spPr>
          <a:xfrm>
            <a:off x="594871" y="2928323"/>
            <a:ext cx="92549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access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position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eclipse req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-GP measurement observation metrics req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F4BD-FB1A-AD9A-76F9-5248050C7904}"/>
              </a:ext>
            </a:extLst>
          </p:cNvPr>
          <p:cNvSpPr txBox="1"/>
          <p:nvPr/>
        </p:nvSpPr>
        <p:spPr>
          <a:xfrm>
            <a:off x="572421" y="3891533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13C5C-E425-0922-1BE5-4D3997E07D4A}"/>
              </a:ext>
            </a:extLst>
          </p:cNvPr>
          <p:cNvSpPr txBox="1"/>
          <p:nvPr/>
        </p:nvSpPr>
        <p:spPr>
          <a:xfrm>
            <a:off x="564791" y="5453305"/>
            <a:ext cx="98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1D06A9-6D4D-D60D-66D2-CFF13F039921}"/>
              </a:ext>
            </a:extLst>
          </p:cNvPr>
          <p:cNvCxnSpPr>
            <a:cxnSpLocks/>
          </p:cNvCxnSpPr>
          <p:nvPr/>
        </p:nvCxnSpPr>
        <p:spPr>
          <a:xfrm>
            <a:off x="1505001" y="2399573"/>
            <a:ext cx="10428497" cy="65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B52F6-DC85-48AB-544C-FCD2F9E9318D}"/>
              </a:ext>
            </a:extLst>
          </p:cNvPr>
          <p:cNvCxnSpPr>
            <a:cxnSpLocks/>
          </p:cNvCxnSpPr>
          <p:nvPr/>
        </p:nvCxnSpPr>
        <p:spPr>
          <a:xfrm flipH="1" flipV="1">
            <a:off x="584702" y="4605341"/>
            <a:ext cx="922031" cy="738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5EFBA9-F89A-F4AA-B55A-FE4D71BE992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77233" y="4605341"/>
            <a:ext cx="595474" cy="739"/>
          </a:xfrm>
          <a:prstGeom prst="straightConnector1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80E86-4D23-A774-F967-F388C923D11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1877233" y="5404738"/>
            <a:ext cx="585629" cy="0"/>
          </a:xfrm>
          <a:prstGeom prst="straightConnector1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65D2550-9A5E-2B9C-C4A5-BEBE059DFA7D}"/>
              </a:ext>
            </a:extLst>
          </p:cNvPr>
          <p:cNvSpPr/>
          <p:nvPr/>
        </p:nvSpPr>
        <p:spPr>
          <a:xfrm>
            <a:off x="2398443" y="1680396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Event Handler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B0AC5-0E15-BEA5-0D41-E610593E1143}"/>
              </a:ext>
            </a:extLst>
          </p:cNvPr>
          <p:cNvSpPr/>
          <p:nvPr/>
        </p:nvSpPr>
        <p:spPr>
          <a:xfrm>
            <a:off x="4335484" y="1679833"/>
            <a:ext cx="1139027" cy="385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Sim Start/End</a:t>
            </a:r>
          </a:p>
        </p:txBody>
      </p:sp>
      <p:cxnSp>
        <p:nvCxnSpPr>
          <p:cNvPr id="54" name="Elbow Connector 56">
            <a:extLst>
              <a:ext uri="{FF2B5EF4-FFF2-40B4-BE49-F238E27FC236}">
                <a16:creationId xmlns:a16="http://schemas.microsoft.com/office/drawing/2014/main" id="{DED9E14D-4B83-0719-589B-A0247A26D48A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1877233" y="1873271"/>
            <a:ext cx="521210" cy="229931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6007C7-0ABA-1107-19E0-A027CCDFC33B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3537470" y="1872708"/>
            <a:ext cx="798014" cy="563"/>
          </a:xfrm>
          <a:prstGeom prst="straightConnector1">
            <a:avLst/>
          </a:prstGeom>
          <a:ln w="19050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8651A971-FD80-C7DD-B497-3D2C3B67E474}"/>
              </a:ext>
            </a:extLst>
          </p:cNvPr>
          <p:cNvSpPr/>
          <p:nvPr/>
        </p:nvSpPr>
        <p:spPr>
          <a:xfrm>
            <a:off x="2275116" y="1350991"/>
            <a:ext cx="3281173" cy="902555"/>
          </a:xfrm>
          <a:prstGeom prst="roundRect">
            <a:avLst>
              <a:gd name="adj" fmla="val 6097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ysClr val="windowText" lastClr="000000"/>
                </a:solidFill>
              </a:rPr>
              <a:t>Simulation Maintenance Module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EDB20-B750-E5E9-8E92-87267775AC19}"/>
              </a:ext>
            </a:extLst>
          </p:cNvPr>
          <p:cNvSpPr txBox="1"/>
          <p:nvPr/>
        </p:nvSpPr>
        <p:spPr>
          <a:xfrm>
            <a:off x="3537470" y="1576843"/>
            <a:ext cx="67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-Simulation Events</a:t>
            </a:r>
          </a:p>
        </p:txBody>
      </p:sp>
      <p:sp>
        <p:nvSpPr>
          <p:cNvPr id="3" name="Rounded Rectangle 29">
            <a:extLst>
              <a:ext uri="{FF2B5EF4-FFF2-40B4-BE49-F238E27FC236}">
                <a16:creationId xmlns:a16="http://schemas.microsoft.com/office/drawing/2014/main" id="{A2B83F98-EFAE-026E-B40E-05D8F96F60A2}"/>
              </a:ext>
            </a:extLst>
          </p:cNvPr>
          <p:cNvSpPr/>
          <p:nvPr/>
        </p:nvSpPr>
        <p:spPr>
          <a:xfrm>
            <a:off x="2466330" y="2842217"/>
            <a:ext cx="6398107" cy="3395504"/>
          </a:xfrm>
          <a:prstGeom prst="roundRect">
            <a:avLst>
              <a:gd name="adj" fmla="val 33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i="1" dirty="0">
                <a:solidFill>
                  <a:sysClr val="windowText" lastClr="000000"/>
                </a:solidFill>
              </a:rPr>
              <a:t>Platform Sim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5C6F8-1699-63B0-215D-8F7E3E9D3C1D}"/>
              </a:ext>
            </a:extLst>
          </p:cNvPr>
          <p:cNvSpPr/>
          <p:nvPr/>
        </p:nvSpPr>
        <p:spPr>
          <a:xfrm>
            <a:off x="2711730" y="3204049"/>
            <a:ext cx="1686040" cy="212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message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message not meant for this module, forward to destination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environment event, 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maintenance action, perform measurement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measurement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buffer allocation action,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state request, send latest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 state flag, request actions to operations planner. If no response and still critical, set platform state to false, else do actions and exit process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836A3-C630-BF8A-E291-58DE8F1AF306}"/>
              </a:ext>
            </a:extLst>
          </p:cNvPr>
          <p:cNvSpPr/>
          <p:nvPr/>
        </p:nvSpPr>
        <p:spPr>
          <a:xfrm>
            <a:off x="6719249" y="4223216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perform_measurement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 err="1">
                <a:solidFill>
                  <a:sysClr val="windowText" lastClr="000000"/>
                </a:solidFill>
              </a:rPr>
              <a:t>asd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BCFF2-8140-65F7-960D-E1FD0D736606}"/>
              </a:ext>
            </a:extLst>
          </p:cNvPr>
          <p:cNvSpPr/>
          <p:nvPr/>
        </p:nvSpPr>
        <p:spPr>
          <a:xfrm>
            <a:off x="4806428" y="3020144"/>
            <a:ext cx="1686040" cy="62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periodic_update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1 time-step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Repeat forever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28B88-D26C-EA49-70C1-B77B79E857BB}"/>
              </a:ext>
            </a:extLst>
          </p:cNvPr>
          <p:cNvSpPr/>
          <p:nvPr/>
        </p:nvSpPr>
        <p:spPr>
          <a:xfrm>
            <a:off x="6719248" y="3033188"/>
            <a:ext cx="1933705" cy="93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update_state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dt = current time – previous update time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power and data for dt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if in eclipse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Check for pos and vel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Update component status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Trigger updated event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D960C-E0E1-3CEA-9978-9E0B53CF692C}"/>
              </a:ext>
            </a:extLst>
          </p:cNvPr>
          <p:cNvSpPr/>
          <p:nvPr/>
        </p:nvSpPr>
        <p:spPr>
          <a:xfrm>
            <a:off x="4622047" y="4159948"/>
            <a:ext cx="1686040" cy="117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Get current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critical, send critical state flag and return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Predict next critical state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Await next critical state or updated event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If updated event, repeat from 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Else, send critical state flag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EA248-FAE5-021D-8C9B-0787E1B73A22}"/>
              </a:ext>
            </a:extLst>
          </p:cNvPr>
          <p:cNvSpPr/>
          <p:nvPr/>
        </p:nvSpPr>
        <p:spPr>
          <a:xfrm>
            <a:off x="3369662" y="5553330"/>
            <a:ext cx="1686040" cy="1013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dirty="0">
                <a:solidFill>
                  <a:sysClr val="windowText" lastClr="000000"/>
                </a:solidFill>
              </a:rPr>
              <a:t>run():</a:t>
            </a:r>
          </a:p>
          <a:p>
            <a:r>
              <a:rPr lang="en-US" sz="700" dirty="0">
                <a:solidFill>
                  <a:sysClr val="windowText" lastClr="000000"/>
                </a:solidFill>
              </a:rPr>
              <a:t>---------------------------------------------------------------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ysClr val="windowText" lastClr="000000"/>
                </a:solidFill>
              </a:rPr>
              <a:t>Wait for all to end: </a:t>
            </a:r>
            <a:r>
              <a:rPr lang="en-US" sz="700" dirty="0" err="1">
                <a:solidFill>
                  <a:sysClr val="windowText" lastClr="000000"/>
                </a:solidFill>
              </a:rPr>
              <a:t>internal_message_handler</a:t>
            </a:r>
            <a:r>
              <a:rPr lang="en-US" sz="700" dirty="0">
                <a:solidFill>
                  <a:sysClr val="windowText" lastClr="000000"/>
                </a:solidFill>
              </a:rPr>
              <a:t>(), </a:t>
            </a:r>
            <a:r>
              <a:rPr lang="en-US" sz="700" dirty="0" err="1">
                <a:solidFill>
                  <a:sysClr val="windowText" lastClr="000000"/>
                </a:solidFill>
              </a:rPr>
              <a:t>critical_state_timer</a:t>
            </a:r>
            <a:r>
              <a:rPr lang="en-US" sz="700" dirty="0">
                <a:solidFill>
                  <a:sysClr val="windowText" lastClr="000000"/>
                </a:solidFill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90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617-21F0-44CD-977F-964E7757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BE47-7398-462A-9F6D-0FB5C459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1102848"/>
            <a:ext cx="11667280" cy="5199557"/>
          </a:xfrm>
        </p:spPr>
        <p:txBody>
          <a:bodyPr/>
          <a:lstStyle/>
          <a:p>
            <a:r>
              <a:rPr lang="en-US" i="1" dirty="0"/>
              <a:t>Engineering Model Integration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Alan: Power and Data Tracking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Attitude Model</a:t>
            </a:r>
          </a:p>
          <a:p>
            <a:r>
              <a:rPr lang="en-US" i="1" dirty="0"/>
              <a:t>Science Value Module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Ben: Spatial Res + Look Angle-based Chlorophyll + TSS</a:t>
            </a:r>
          </a:p>
          <a:p>
            <a:r>
              <a:rPr lang="en-US" dirty="0"/>
              <a:t>Federated Systems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r>
              <a:rPr lang="en-US" dirty="0"/>
              <a:t>Use Case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Define federation in </a:t>
            </a:r>
            <a:r>
              <a:rPr lang="en-US" dirty="0" err="1"/>
              <a:t>simpy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8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A7C-861C-4CB1-B96C-BAAA3F3E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DB21-963A-4E4B-A939-C6632D2C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Past Information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want soil moisture at (X,Y), does anyone know about this?”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am measuring SM at (X,Y) in 5 mins but need temperature measurements, does anyone know about this recently?”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“I an optical measurement from (X,Y), can you tell me if there is Algae here?”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New/Future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“Can someone measure SM at (X,Y) and tell me what the value is?”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Force Measurement Request</a:t>
            </a:r>
          </a:p>
          <a:p>
            <a:pPr marL="808038" lvl="1" indent="-514350">
              <a:buFont typeface="+mj-lt"/>
              <a:buAutoNum type="arabicPeriod"/>
            </a:pPr>
            <a:r>
              <a:rPr lang="en-US" dirty="0"/>
              <a:t>“You are measuring SM at (X,Y) because we told you to.”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Publish and subscribe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Sat X performs periodic measurements and list of </a:t>
            </a:r>
            <a:r>
              <a:rPr lang="en-US" dirty="0" err="1"/>
              <a:t>Sats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 receive the periodical data</a:t>
            </a:r>
          </a:p>
          <a:p>
            <a:r>
              <a:rPr lang="en-US" b="1" dirty="0"/>
              <a:t>Request protocol?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request the information you need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C680-6329-4DFA-9DA9-DD8ED55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D59E-0740-4C6C-A52B-62046A9E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Focus: Data collection of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Later Focus: Data downlink and information quality</a:t>
            </a:r>
          </a:p>
          <a:p>
            <a:pPr marL="750888" lvl="1" indent="-457200"/>
            <a:r>
              <a:rPr lang="en-US" dirty="0"/>
              <a:t>Use case-specific metrics</a:t>
            </a:r>
          </a:p>
          <a:p>
            <a:pPr marL="917575" lvl="2" indent="-457200"/>
            <a:r>
              <a:rPr lang="en-US" dirty="0"/>
              <a:t>i.e., How many times were algae blooms detected in single sat mission vs distributed mission</a:t>
            </a:r>
          </a:p>
          <a:p>
            <a:pPr marL="750888" lvl="1" indent="-457200"/>
            <a:r>
              <a:rPr lang="en-US" dirty="0"/>
              <a:t>Evaluated information is obtained from GS performing information requests</a:t>
            </a:r>
          </a:p>
          <a:p>
            <a:pPr marL="7508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09F3-C477-4ABF-8687-625C25C6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08D6-CAA5-4A3A-A2EF-E42AD7F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 of context-awareness</a:t>
            </a:r>
          </a:p>
          <a:p>
            <a:pPr marL="750888" lvl="1" indent="-457200"/>
            <a:r>
              <a:rPr lang="en-US" dirty="0"/>
              <a:t>Fixed plan vs reactive plan</a:t>
            </a:r>
          </a:p>
          <a:p>
            <a:pPr marL="750888" lvl="1" indent="-457200"/>
            <a:r>
              <a:rPr lang="en-US" dirty="0"/>
              <a:t>Importance of different information</a:t>
            </a:r>
          </a:p>
          <a:p>
            <a:pPr marL="917575" lvl="2" indent="-457200"/>
            <a:r>
              <a:rPr lang="en-US" dirty="0"/>
              <a:t>No state info, no information requests </a:t>
            </a:r>
          </a:p>
        </p:txBody>
      </p:sp>
    </p:spTree>
    <p:extLst>
      <p:ext uri="{BB962C8B-B14F-4D97-AF65-F5344CB8AC3E}">
        <p14:creationId xmlns:p14="http://schemas.microsoft.com/office/powerpoint/2010/main" val="36766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038-222B-4473-A12E-29A14109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 Concept: 3D-CHESS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D0640-685F-4318-8CAC-0EA2C8ED8D26}"/>
              </a:ext>
            </a:extLst>
          </p:cNvPr>
          <p:cNvSpPr txBox="1"/>
          <p:nvPr/>
        </p:nvSpPr>
        <p:spPr>
          <a:xfrm>
            <a:off x="266217" y="1083479"/>
            <a:ext cx="6439706" cy="92333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provide </a:t>
            </a:r>
            <a:r>
              <a:rPr lang="en-US" b="1" dirty="0"/>
              <a:t>proof of concept </a:t>
            </a:r>
            <a:r>
              <a:rPr lang="en-US" dirty="0"/>
              <a:t>for a context-aware network of heterogeneous sensors, in the context of an inland water ecosystem monitoring 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2EAC5-B8E3-4F4F-9B36-5780F4B7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781" y="2342736"/>
            <a:ext cx="3759878" cy="328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31A0FBDB-FC9D-6827-C244-F2060C62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1999" y="1969667"/>
            <a:ext cx="2127848" cy="201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78B62-0A5C-F9F9-7FB8-7040780F5C9F}"/>
              </a:ext>
            </a:extLst>
          </p:cNvPr>
          <p:cNvSpPr txBox="1"/>
          <p:nvPr/>
        </p:nvSpPr>
        <p:spPr>
          <a:xfrm>
            <a:off x="5641999" y="3983762"/>
            <a:ext cx="212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1 – Default missions; 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9291-F599-9256-496C-5DE21C95D2AD}"/>
              </a:ext>
            </a:extLst>
          </p:cNvPr>
          <p:cNvSpPr txBox="1"/>
          <p:nvPr/>
        </p:nvSpPr>
        <p:spPr>
          <a:xfrm>
            <a:off x="9185537" y="3983762"/>
            <a:ext cx="197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2 – Event detected; task request sent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A2CB1-3440-DECD-3594-528AFB4BA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41027" b="12407"/>
          <a:stretch/>
        </p:blipFill>
        <p:spPr>
          <a:xfrm>
            <a:off x="9004331" y="1219259"/>
            <a:ext cx="2338059" cy="27698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1F5D00-C273-0024-D973-EBF024E1D84F}"/>
              </a:ext>
            </a:extLst>
          </p:cNvPr>
          <p:cNvCxnSpPr>
            <a:cxnSpLocks/>
          </p:cNvCxnSpPr>
          <p:nvPr/>
        </p:nvCxnSpPr>
        <p:spPr>
          <a:xfrm>
            <a:off x="4651939" y="2129919"/>
            <a:ext cx="0" cy="371798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>
            <a:extLst>
              <a:ext uri="{FF2B5EF4-FFF2-40B4-BE49-F238E27FC236}">
                <a16:creationId xmlns:a16="http://schemas.microsoft.com/office/drawing/2014/main" id="{7BD3DD8E-FE7C-618E-0CC1-4CC49D8F5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340" b="62265"/>
          <a:stretch/>
        </p:blipFill>
        <p:spPr>
          <a:xfrm>
            <a:off x="5246511" y="4669759"/>
            <a:ext cx="2918824" cy="1282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903B8-C98D-1325-50F9-B88714E1757D}"/>
              </a:ext>
            </a:extLst>
          </p:cNvPr>
          <p:cNvSpPr txBox="1"/>
          <p:nvPr/>
        </p:nvSpPr>
        <p:spPr>
          <a:xfrm>
            <a:off x="5127350" y="6026149"/>
            <a:ext cx="31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3 - Knowledge-based task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DB687-897C-D9F0-F950-3FA57260369A}"/>
              </a:ext>
            </a:extLst>
          </p:cNvPr>
          <p:cNvSpPr txBox="1"/>
          <p:nvPr/>
        </p:nvSpPr>
        <p:spPr>
          <a:xfrm>
            <a:off x="8902018" y="5926579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+mj-lt"/>
              </a:defRPr>
            </a:lvl1pPr>
          </a:lstStyle>
          <a:p>
            <a:r>
              <a:rPr lang="en-US" sz="1600" b="0" dirty="0"/>
              <a:t>4 – Decentralized planning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38ABEF-61A9-DD42-3C0B-8A8D23698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79" y="4655491"/>
            <a:ext cx="3274163" cy="12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852B-16DC-2FB2-56D5-351FFCF5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6" y="1102848"/>
            <a:ext cx="6429678" cy="519955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Environment Server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Simulate State of the Earth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Respond to information requests from Agents</a:t>
            </a:r>
          </a:p>
          <a:p>
            <a:pPr marL="573088" lvl="1" indent="-279400"/>
            <a:r>
              <a:rPr lang="en-US" dirty="0"/>
              <a:t>Agent position, velocity, eclipse state</a:t>
            </a:r>
          </a:p>
          <a:p>
            <a:pPr marL="573088" lvl="1" indent="-279400"/>
            <a:r>
              <a:rPr lang="en-US" dirty="0"/>
              <a:t>Current agents, ground points, or ground stations being accessed by Agents</a:t>
            </a:r>
          </a:p>
          <a:p>
            <a:pPr marL="573088" lvl="1" indent="-279400"/>
            <a:r>
              <a:rPr lang="en-US" dirty="0"/>
              <a:t>Measurement Information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Broadcast Environment Events to all Agents</a:t>
            </a:r>
          </a:p>
          <a:p>
            <a:pPr marL="573088" lvl="1" indent="-279400"/>
            <a:r>
              <a:rPr lang="en-US" dirty="0"/>
              <a:t>Simulation Start/End</a:t>
            </a:r>
          </a:p>
          <a:p>
            <a:pPr marL="573088" lvl="1" indent="-279400"/>
            <a:r>
              <a:rPr lang="en-US" dirty="0"/>
              <a:t>Agent enters/exits eclipse</a:t>
            </a:r>
          </a:p>
          <a:p>
            <a:pPr marL="573088" lvl="1" indent="-279400"/>
            <a:r>
              <a:rPr lang="en-US" dirty="0"/>
              <a:t>Simulation clock (optional)</a:t>
            </a:r>
          </a:p>
          <a:p>
            <a:pPr marL="750888" lvl="1" indent="-457200"/>
            <a:endParaRPr lang="en-US" dirty="0"/>
          </a:p>
          <a:p>
            <a:r>
              <a:rPr lang="en-US" b="1" dirty="0"/>
              <a:t>Agent Client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Track and affect internal state</a:t>
            </a:r>
          </a:p>
          <a:p>
            <a:pPr marL="573088" lvl="1" indent="-279400"/>
            <a:r>
              <a:rPr lang="en-US" dirty="0"/>
              <a:t>Power and data usage, generation, and storage</a:t>
            </a:r>
          </a:p>
          <a:p>
            <a:pPr marL="573088" lvl="1" indent="-279400"/>
            <a:r>
              <a:rPr lang="en-US" dirty="0"/>
              <a:t>Actuating components on or off</a:t>
            </a:r>
          </a:p>
          <a:p>
            <a:pPr marL="573088" lvl="1" indent="-279400"/>
            <a:r>
              <a:rPr lang="en-US" dirty="0"/>
              <a:t>Performing Maneuvers</a:t>
            </a:r>
          </a:p>
          <a:p>
            <a:pPr marL="573088" lvl="1" indent="-279400"/>
            <a:r>
              <a:rPr lang="en-US" dirty="0"/>
              <a:t>Charging Batteries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Communicate with other agents</a:t>
            </a:r>
          </a:p>
          <a:p>
            <a:pPr marL="525463" lvl="1"/>
            <a:r>
              <a:rPr lang="en-US" dirty="0"/>
              <a:t>Measurement or Information Task Requests</a:t>
            </a:r>
          </a:p>
          <a:p>
            <a:pPr marL="525463" lvl="1"/>
            <a:r>
              <a:rPr lang="en-US" dirty="0"/>
              <a:t>Measurement or Planner Results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Affect Environment</a:t>
            </a:r>
          </a:p>
          <a:p>
            <a:pPr marL="525463" lvl="1"/>
            <a:r>
              <a:rPr lang="en-US" dirty="0"/>
              <a:t>Communicating maneuvers to Environment</a:t>
            </a:r>
          </a:p>
          <a:p>
            <a:pPr marL="525463" lvl="1"/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CE8E-D22D-EB28-55FB-BAED005C7ECB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8241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2E8D-FA6E-DD36-B82F-E9798EFA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 Multiagent Simulation (DMAS)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09147887-CBA1-FD93-A323-72EA60E02337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3A4-3ABE-F2E4-D6ED-142703F93F5B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82063-A673-F153-45EA-F3E2699EA8AA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F7DC3-6714-47CA-4239-6772C9ADB7C6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C8606-B9D1-0407-0013-68B034C6B812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B24EE7-1F1F-B6CF-C3D8-75F1D12EC69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93F23B-5D3C-D8D0-1B29-EA4B9860D6B2}"/>
              </a:ext>
            </a:extLst>
          </p:cNvPr>
          <p:cNvCxnSpPr>
            <a:cxnSpLocks/>
            <a:stCxn id="8" idx="3"/>
            <a:endCxn id="5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2FE65-F168-9830-677A-E74A09240BC2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5EDBDB-FF28-CE82-64AF-78C52A6B54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612F50-EDBC-AE10-A4AF-88161EFBACBE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E1B98A-1DFB-0FB5-BCBF-072AB1612001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5CE278-0FA7-D1E9-8141-9729A70B72DE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9D3CC-D449-9400-AD54-E2DE0DE1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5"/>
          <a:stretch/>
        </p:blipFill>
        <p:spPr bwMode="auto">
          <a:xfrm>
            <a:off x="1005940" y="1920815"/>
            <a:ext cx="4110574" cy="2965692"/>
          </a:xfrm>
          <a:prstGeom prst="rect">
            <a:avLst/>
          </a:prstGeom>
          <a:noFill/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DC645970-BC68-B68B-A359-7453A6B14236}"/>
              </a:ext>
            </a:extLst>
          </p:cNvPr>
          <p:cNvSpPr/>
          <p:nvPr/>
        </p:nvSpPr>
        <p:spPr>
          <a:xfrm>
            <a:off x="5824632" y="2650815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0CE8-00B6-F859-5C34-A6FB43BEF06B}"/>
              </a:ext>
            </a:extLst>
          </p:cNvPr>
          <p:cNvSpPr txBox="1"/>
          <p:nvPr/>
        </p:nvSpPr>
        <p:spPr>
          <a:xfrm>
            <a:off x="1935581" y="5632936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Simulation 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94AC6-2E24-5E38-B56A-0732FEB80553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974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C94E85-CBF9-94D3-1288-5E961FA14686}"/>
                </a:ext>
              </a:extLst>
            </p:cNvPr>
            <p:cNvSpPr txBox="1"/>
            <p:nvPr/>
          </p:nvSpPr>
          <p:spPr>
            <a:xfrm>
              <a:off x="6352677" y="2393814"/>
              <a:ext cx="1284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(from self or other agents)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4FF55D-0413-80EB-E5E3-6C100C51BDC1}"/>
                </a:ext>
              </a:extLst>
            </p:cNvPr>
            <p:cNvSpPr txBox="1"/>
            <p:nvPr/>
          </p:nvSpPr>
          <p:spPr>
            <a:xfrm>
              <a:off x="6363439" y="4021474"/>
              <a:ext cx="14744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(in)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4722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9BCE-B35A-D92A-CAF1-D6855F5E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9C8F6-8676-487A-37F2-417ABD3FDCB3}"/>
              </a:ext>
            </a:extLst>
          </p:cNvPr>
          <p:cNvGrpSpPr/>
          <p:nvPr/>
        </p:nvGrpSpPr>
        <p:grpSpPr>
          <a:xfrm>
            <a:off x="2230670" y="1231887"/>
            <a:ext cx="2224846" cy="1990738"/>
            <a:chOff x="3290675" y="1205610"/>
            <a:chExt cx="2224846" cy="1990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2AFB20-37ED-9C84-2328-A840245DE444}"/>
                </a:ext>
              </a:extLst>
            </p:cNvPr>
            <p:cNvSpPr/>
            <p:nvPr/>
          </p:nvSpPr>
          <p:spPr>
            <a:xfrm>
              <a:off x="3290675" y="1205610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19B66-59EC-996A-968B-E2A0C62ACA97}"/>
                </a:ext>
              </a:extLst>
            </p:cNvPr>
            <p:cNvSpPr/>
            <p:nvPr/>
          </p:nvSpPr>
          <p:spPr>
            <a:xfrm>
              <a:off x="3290675" y="1520116"/>
              <a:ext cx="2224846" cy="814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Queue inbox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Module*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parentModule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Array&lt;Module*&gt; submodules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5F36CF-701A-AA27-E737-16819257E77F}"/>
                </a:ext>
              </a:extLst>
            </p:cNvPr>
            <p:cNvSpPr/>
            <p:nvPr/>
          </p:nvSpPr>
          <p:spPr>
            <a:xfrm>
              <a:off x="3290675" y="2334365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internal_message_router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100" dirty="0" err="1">
                  <a:solidFill>
                    <a:sysClr val="windowText" lastClr="000000"/>
                  </a:solidFill>
                </a:rPr>
                <a:t>internal_message_handler</a:t>
              </a:r>
              <a:r>
                <a:rPr lang="en-US" sz="11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100" dirty="0">
                  <a:solidFill>
                    <a:sysClr val="windowText" lastClr="000000"/>
                  </a:solidFill>
                </a:rPr>
                <a:t>void routine()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6CE0C-5997-0806-995F-C6487B2E63B7}"/>
              </a:ext>
            </a:extLst>
          </p:cNvPr>
          <p:cNvGrpSpPr/>
          <p:nvPr/>
        </p:nvGrpSpPr>
        <p:grpSpPr>
          <a:xfrm>
            <a:off x="736277" y="3733247"/>
            <a:ext cx="2224846" cy="2323858"/>
            <a:chOff x="7740367" y="3846888"/>
            <a:chExt cx="2224846" cy="232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84DFD-4FF2-6CFF-2547-B34C9D948E6D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Agent Client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2DDCA0-6B32-1B32-B8CA-7BAE090182DE}"/>
                </a:ext>
              </a:extLst>
            </p:cNvPr>
            <p:cNvSpPr/>
            <p:nvPr/>
          </p:nvSpPr>
          <p:spPr>
            <a:xfrm>
              <a:off x="7740367" y="4161394"/>
              <a:ext cx="2224846" cy="11473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environment_broadcast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environment_request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agent_request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agent_responce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77C52B-B5C7-A889-8ED8-E4D5D7FD8604}"/>
                </a:ext>
              </a:extLst>
            </p:cNvPr>
            <p:cNvSpPr/>
            <p:nvPr/>
          </p:nvSpPr>
          <p:spPr>
            <a:xfrm>
              <a:off x="7740367" y="5308763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submit_request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6C041-41FF-9BA8-7169-BE600AEB889D}"/>
              </a:ext>
            </a:extLst>
          </p:cNvPr>
          <p:cNvGrpSpPr/>
          <p:nvPr/>
        </p:nvGrpSpPr>
        <p:grpSpPr>
          <a:xfrm>
            <a:off x="3651534" y="3727148"/>
            <a:ext cx="2224846" cy="1898965"/>
            <a:chOff x="7740367" y="3846888"/>
            <a:chExt cx="2224846" cy="18989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F8E35-DE1B-12D3-F63E-41A4B96C93C1}"/>
                </a:ext>
              </a:extLst>
            </p:cNvPr>
            <p:cNvSpPr/>
            <p:nvPr/>
          </p:nvSpPr>
          <p:spPr>
            <a:xfrm>
              <a:off x="7740367" y="3846888"/>
              <a:ext cx="2224846" cy="3145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Environment Server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4D2EE-0CBF-A1AE-86EC-739661B2AFC4}"/>
                </a:ext>
              </a:extLst>
            </p:cNvPr>
            <p:cNvSpPr/>
            <p:nvPr/>
          </p:nvSpPr>
          <p:spPr>
            <a:xfrm>
              <a:off x="7740367" y="4161395"/>
              <a:ext cx="2224846" cy="722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Properties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reqservice</a:t>
              </a:r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Port publisher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9A8D3-C3A9-5527-2B25-DB616B987E4B}"/>
                </a:ext>
              </a:extLst>
            </p:cNvPr>
            <p:cNvSpPr/>
            <p:nvPr/>
          </p:nvSpPr>
          <p:spPr>
            <a:xfrm>
              <a:off x="7740367" y="4883870"/>
              <a:ext cx="2224846" cy="861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ysClr val="windowText" lastClr="000000"/>
                  </a:solidFill>
                </a:rPr>
                <a:t>Methods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broadcast_handler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void </a:t>
              </a:r>
              <a:r>
                <a:rPr lang="en-US" sz="1200" dirty="0" err="1">
                  <a:solidFill>
                    <a:sysClr val="windowText" lastClr="000000"/>
                  </a:solidFill>
                </a:rPr>
                <a:t>request_handler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</p:grpSp>
      <p:sp>
        <p:nvSpPr>
          <p:cNvPr id="20" name="Can 19">
            <a:extLst>
              <a:ext uri="{FF2B5EF4-FFF2-40B4-BE49-F238E27FC236}">
                <a16:creationId xmlns:a16="http://schemas.microsoft.com/office/drawing/2014/main" id="{35468040-803B-2D6F-BE42-2DDACC2CD785}"/>
              </a:ext>
            </a:extLst>
          </p:cNvPr>
          <p:cNvSpPr/>
          <p:nvPr/>
        </p:nvSpPr>
        <p:spPr>
          <a:xfrm>
            <a:off x="8469362" y="4770954"/>
            <a:ext cx="1560887" cy="861982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  <a:p>
            <a:pPr algn="ctr"/>
            <a:r>
              <a:rPr lang="en-US" sz="1200" i="1" dirty="0"/>
              <a:t>Server</a:t>
            </a:r>
            <a:endParaRPr lang="en-US" sz="1600" i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F14C66-AD89-7C6D-D190-6EA07F609500}"/>
              </a:ext>
            </a:extLst>
          </p:cNvPr>
          <p:cNvSpPr/>
          <p:nvPr/>
        </p:nvSpPr>
        <p:spPr>
          <a:xfrm>
            <a:off x="10390380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3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E76E1C-B73E-01EE-D6AF-520E6A221FFD}"/>
              </a:ext>
            </a:extLst>
          </p:cNvPr>
          <p:cNvSpPr/>
          <p:nvPr/>
        </p:nvSpPr>
        <p:spPr>
          <a:xfrm>
            <a:off x="7108441" y="3213392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1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3345CC-0431-6D73-9BF7-503B436F3D64}"/>
              </a:ext>
            </a:extLst>
          </p:cNvPr>
          <p:cNvSpPr/>
          <p:nvPr/>
        </p:nvSpPr>
        <p:spPr>
          <a:xfrm>
            <a:off x="8708155" y="1731546"/>
            <a:ext cx="1083302" cy="6290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 2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AC1AA-3DD3-BFA8-3D0B-951DBCF5B159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flipV="1">
            <a:off x="7650092" y="2046053"/>
            <a:ext cx="1058063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FE94C-FB17-36A2-61B7-641139013E14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191743" y="3527899"/>
            <a:ext cx="2198637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40ACBF-3114-EFCF-C7D5-A17CAAE02323}"/>
              </a:ext>
            </a:extLst>
          </p:cNvPr>
          <p:cNvCxnSpPr>
            <a:cxnSpLocks/>
            <a:stCxn id="23" idx="3"/>
            <a:endCxn id="21" idx="0"/>
          </p:cNvCxnSpPr>
          <p:nvPr/>
        </p:nvCxnSpPr>
        <p:spPr>
          <a:xfrm>
            <a:off x="9791457" y="2046053"/>
            <a:ext cx="1140574" cy="1167339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0F83EF-6305-209D-83D3-54BDAE75BB8E}"/>
              </a:ext>
            </a:extLst>
          </p:cNvPr>
          <p:cNvCxnSpPr>
            <a:cxnSpLocks/>
            <a:stCxn id="20" idx="1"/>
            <a:endCxn id="23" idx="2"/>
          </p:cNvCxnSpPr>
          <p:nvPr/>
        </p:nvCxnSpPr>
        <p:spPr>
          <a:xfrm flipV="1">
            <a:off x="9249806" y="2360560"/>
            <a:ext cx="0" cy="2410394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E82A-AD28-B67C-287B-2055A315E4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662354" y="3842406"/>
            <a:ext cx="1269677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ABA8-7CAD-E259-9022-29A97F49219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650092" y="3842406"/>
            <a:ext cx="1140574" cy="928548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397C01-C534-51DD-3F87-32976BA30D22}"/>
              </a:ext>
            </a:extLst>
          </p:cNvPr>
          <p:cNvSpPr txBox="1"/>
          <p:nvPr/>
        </p:nvSpPr>
        <p:spPr>
          <a:xfrm>
            <a:off x="9203213" y="3733247"/>
            <a:ext cx="1269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Environment: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Sense agent state, perform measurement</a:t>
            </a:r>
          </a:p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 to all Agents: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roadcasts simulation events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AEEE6-57EE-D382-F699-E19BD37E3F01}"/>
              </a:ext>
            </a:extLst>
          </p:cNvPr>
          <p:cNvSpPr txBox="1"/>
          <p:nvPr/>
        </p:nvSpPr>
        <p:spPr>
          <a:xfrm>
            <a:off x="10307870" y="2275638"/>
            <a:ext cx="1425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to Agent: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 requests, Information requests, planner results, measurement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2C970-8ECD-EDB3-EE35-DA47428B9DAA}"/>
              </a:ext>
            </a:extLst>
          </p:cNvPr>
          <p:cNvSpPr txBox="1"/>
          <p:nvPr/>
        </p:nvSpPr>
        <p:spPr>
          <a:xfrm>
            <a:off x="7951980" y="5767787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DMAS Simulation Framework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3CD53B-2201-3FAC-D66A-995ACF601A58}"/>
              </a:ext>
            </a:extLst>
          </p:cNvPr>
          <p:cNvCxnSpPr>
            <a:stCxn id="12" idx="0"/>
            <a:endCxn id="9" idx="1"/>
          </p:cNvCxnSpPr>
          <p:nvPr/>
        </p:nvCxnSpPr>
        <p:spPr>
          <a:xfrm rot="5400000" flipH="1" flipV="1">
            <a:off x="867632" y="2370209"/>
            <a:ext cx="2344106" cy="381970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D76C0C3-2078-8059-70F1-B101EE81FF16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rot="16200000" flipV="1">
            <a:off x="3440734" y="2403924"/>
            <a:ext cx="2338007" cy="308441"/>
          </a:xfrm>
          <a:prstGeom prst="bentConnector2">
            <a:avLst/>
          </a:prstGeom>
          <a:ln w="12700" cap="flat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3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95085" cy="5224171"/>
            <a:chOff x="3135041" y="1176489"/>
            <a:chExt cx="6595085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rgbClr val="43061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A8F5A-DD95-6C58-AFDA-689A07A09931}"/>
                </a:ext>
              </a:extLst>
            </p:cNvPr>
            <p:cNvSpPr txBox="1"/>
            <p:nvPr/>
          </p:nvSpPr>
          <p:spPr>
            <a:xfrm>
              <a:off x="7053999" y="3347715"/>
              <a:ext cx="1245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Science Benefit</a:t>
              </a:r>
            </a:p>
            <a:p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6F83B4-89B2-38FE-DDC4-342DEDFDBBD5}"/>
                </a:ext>
              </a:extLst>
            </p:cNvPr>
            <p:cNvSpPr txBox="1"/>
            <p:nvPr/>
          </p:nvSpPr>
          <p:spPr>
            <a:xfrm>
              <a:off x="8404085" y="3351899"/>
              <a:ext cx="132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-Estimated measurements’ observation metrics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59C77-75E8-316F-2082-15FBEF9E7A0A}"/>
              </a:ext>
            </a:extLst>
          </p:cNvPr>
          <p:cNvSpPr txBox="1"/>
          <p:nvPr/>
        </p:nvSpPr>
        <p:spPr>
          <a:xfrm>
            <a:off x="8556048" y="2398800"/>
            <a:ext cx="132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(out)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-Information Request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Results (from self or other agents)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6EAFF-9C8B-A643-CD1F-6916EE22315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</p:spTree>
    <p:extLst>
      <p:ext uri="{BB962C8B-B14F-4D97-AF65-F5344CB8AC3E}">
        <p14:creationId xmlns:p14="http://schemas.microsoft.com/office/powerpoint/2010/main" val="2811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C978-9A8F-D19F-6684-24EF102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Simulation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A55BD-4E70-DF9B-13EB-2AC660B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0" t="-854" r="-233" b="-718"/>
          <a:stretch/>
        </p:blipFill>
        <p:spPr bwMode="auto">
          <a:xfrm>
            <a:off x="451334" y="2648186"/>
            <a:ext cx="3301072" cy="1784032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4731-6786-6F6D-DC9D-FD8C2C6A0131}"/>
              </a:ext>
            </a:extLst>
          </p:cNvPr>
          <p:cNvSpPr txBox="1"/>
          <p:nvPr/>
        </p:nvSpPr>
        <p:spPr>
          <a:xfrm>
            <a:off x="801357" y="4422398"/>
            <a:ext cx="2595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Proposed 3D-CHESS Agent Framework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37C21-00EB-14D0-89A7-0FEBE1E741B1}"/>
              </a:ext>
            </a:extLst>
          </p:cNvPr>
          <p:cNvGrpSpPr/>
          <p:nvPr/>
        </p:nvGrpSpPr>
        <p:grpSpPr>
          <a:xfrm>
            <a:off x="5338413" y="1181475"/>
            <a:ext cx="6579731" cy="5224171"/>
            <a:chOff x="3135041" y="1176489"/>
            <a:chExt cx="6579731" cy="5224171"/>
          </a:xfrm>
        </p:grpSpPr>
        <p:sp>
          <p:nvSpPr>
            <p:cNvPr id="4" name="Rounded Rectangle 29">
              <a:extLst>
                <a:ext uri="{FF2B5EF4-FFF2-40B4-BE49-F238E27FC236}">
                  <a16:creationId xmlns:a16="http://schemas.microsoft.com/office/drawing/2014/main" id="{F40648B5-DE50-3579-FADA-CAF8E94030E7}"/>
                </a:ext>
              </a:extLst>
            </p:cNvPr>
            <p:cNvSpPr/>
            <p:nvPr/>
          </p:nvSpPr>
          <p:spPr>
            <a:xfrm>
              <a:off x="4484638" y="1176489"/>
              <a:ext cx="5230134" cy="4875209"/>
            </a:xfrm>
            <a:prstGeom prst="roundRect">
              <a:avLst>
                <a:gd name="adj" fmla="val 609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Agent</a:t>
              </a:r>
            </a:p>
          </p:txBody>
        </p:sp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36FCB5CD-F302-D51B-34A3-A0B1CCDBE6D6}"/>
                </a:ext>
              </a:extLst>
            </p:cNvPr>
            <p:cNvSpPr/>
            <p:nvPr/>
          </p:nvSpPr>
          <p:spPr>
            <a:xfrm rot="16200000">
              <a:off x="2275564" y="2293861"/>
              <a:ext cx="2154955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Environment</a:t>
              </a:r>
            </a:p>
          </p:txBody>
        </p:sp>
        <p:sp>
          <p:nvSpPr>
            <p:cNvPr id="6" name="Rounded Rectangle 30">
              <a:extLst>
                <a:ext uri="{FF2B5EF4-FFF2-40B4-BE49-F238E27FC236}">
                  <a16:creationId xmlns:a16="http://schemas.microsoft.com/office/drawing/2014/main" id="{87F517DA-6E73-F6CB-E770-58B82D97E783}"/>
                </a:ext>
              </a:extLst>
            </p:cNvPr>
            <p:cNvSpPr/>
            <p:nvPr/>
          </p:nvSpPr>
          <p:spPr>
            <a:xfrm rot="16200000">
              <a:off x="2363435" y="4835074"/>
              <a:ext cx="1979210" cy="435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Other Agents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FE5CB-B5E3-B8CC-FC28-61C7280D0EC8}"/>
                </a:ext>
              </a:extLst>
            </p:cNvPr>
            <p:cNvSpPr/>
            <p:nvPr/>
          </p:nvSpPr>
          <p:spPr>
            <a:xfrm>
              <a:off x="4484636" y="1914989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ysClr val="windowText" lastClr="000000"/>
                  </a:solidFill>
                </a:rPr>
                <a:t>SUB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E1990-9422-5D7F-F9ED-1C8180FDCE4E}"/>
                </a:ext>
              </a:extLst>
            </p:cNvPr>
            <p:cNvSpPr/>
            <p:nvPr/>
          </p:nvSpPr>
          <p:spPr>
            <a:xfrm>
              <a:off x="4484636" y="2713647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227E52-179E-4D2F-5FC9-FDFD8678AC53}"/>
                </a:ext>
              </a:extLst>
            </p:cNvPr>
            <p:cNvSpPr/>
            <p:nvPr/>
          </p:nvSpPr>
          <p:spPr>
            <a:xfrm>
              <a:off x="4484637" y="4417867"/>
              <a:ext cx="367030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6CB41F-8ECB-30FC-1971-129130FB3B89}"/>
                </a:ext>
              </a:extLst>
            </p:cNvPr>
            <p:cNvSpPr/>
            <p:nvPr/>
          </p:nvSpPr>
          <p:spPr>
            <a:xfrm>
              <a:off x="4484636" y="5216525"/>
              <a:ext cx="368765" cy="3647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ysClr val="windowText" lastClr="000000"/>
                  </a:solidFill>
                </a:rPr>
                <a:t>REP</a:t>
              </a:r>
            </a:p>
          </p:txBody>
        </p:sp>
        <p:sp>
          <p:nvSpPr>
            <p:cNvPr id="11" name="Rounded Rectangle 29">
              <a:extLst>
                <a:ext uri="{FF2B5EF4-FFF2-40B4-BE49-F238E27FC236}">
                  <a16:creationId xmlns:a16="http://schemas.microsoft.com/office/drawing/2014/main" id="{2B32A1C8-1F4D-FE46-0683-3487D1FA5643}"/>
                </a:ext>
              </a:extLst>
            </p:cNvPr>
            <p:cNvSpPr/>
            <p:nvPr/>
          </p:nvSpPr>
          <p:spPr>
            <a:xfrm rot="16200000">
              <a:off x="4331561" y="3921854"/>
              <a:ext cx="3188753" cy="368764"/>
            </a:xfrm>
            <a:prstGeom prst="roundRect">
              <a:avLst>
                <a:gd name="adj" fmla="val 6097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Engineering Module</a:t>
              </a:r>
            </a:p>
          </p:txBody>
        </p:sp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12ADA39C-3563-CAEB-6599-771568637F19}"/>
                </a:ext>
              </a:extLst>
            </p:cNvPr>
            <p:cNvSpPr/>
            <p:nvPr/>
          </p:nvSpPr>
          <p:spPr>
            <a:xfrm>
              <a:off x="7750467" y="2744508"/>
              <a:ext cx="1307237" cy="307489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</a:rPr>
                <a:t>Science Module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4CF191CC-E3D1-061E-10AD-55F38E8AB2A6}"/>
                </a:ext>
              </a:extLst>
            </p:cNvPr>
            <p:cNvSpPr/>
            <p:nvPr/>
          </p:nvSpPr>
          <p:spPr>
            <a:xfrm>
              <a:off x="7756716" y="4340259"/>
              <a:ext cx="1307237" cy="307487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i="1" dirty="0">
                  <a:solidFill>
                    <a:sysClr val="windowText" lastClr="000000"/>
                  </a:solidFill>
                </a:rPr>
                <a:t>Scheduler Module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CFE17B-DDF8-C7E1-74CB-183DE935D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6821" y="2896035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B52B2B7-ABA9-443F-1E5D-AA7CC65B7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604" y="211730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D870E-5B50-966E-0DA6-166D5BE5BEDA}"/>
                </a:ext>
              </a:extLst>
            </p:cNvPr>
            <p:cNvSpPr txBox="1"/>
            <p:nvPr/>
          </p:nvSpPr>
          <p:spPr>
            <a:xfrm>
              <a:off x="3534232" y="1765577"/>
              <a:ext cx="987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1F822-5C6A-BD15-F8C8-E7C9183E2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9138" y="5398175"/>
              <a:ext cx="922031" cy="738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D29D6C-EAC1-451B-A927-59E3C49EC7D8}"/>
                </a:ext>
              </a:extLst>
            </p:cNvPr>
            <p:cNvSpPr txBox="1"/>
            <p:nvPr/>
          </p:nvSpPr>
          <p:spPr>
            <a:xfrm>
              <a:off x="3571039" y="2922499"/>
              <a:ext cx="9254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-GP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-GS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access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-Agent state req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observation metrics req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8F4BD-FB1A-AD9A-76F9-5248050C7904}"/>
                </a:ext>
              </a:extLst>
            </p:cNvPr>
            <p:cNvSpPr txBox="1"/>
            <p:nvPr/>
          </p:nvSpPr>
          <p:spPr>
            <a:xfrm>
              <a:off x="3548589" y="3885709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13C5C-E425-0922-1BE5-4D3997E07D4A}"/>
                </a:ext>
              </a:extLst>
            </p:cNvPr>
            <p:cNvSpPr txBox="1"/>
            <p:nvPr/>
          </p:nvSpPr>
          <p:spPr>
            <a:xfrm>
              <a:off x="3540959" y="5447481"/>
              <a:ext cx="98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D6F391-03BE-5974-2ADF-12284198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01" y="2896773"/>
              <a:ext cx="884690" cy="0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DB52F6-DC85-48AB-544C-FCD2F9E93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0870" y="4599517"/>
              <a:ext cx="922031" cy="738"/>
            </a:xfrm>
            <a:prstGeom prst="straightConnector1">
              <a:avLst/>
            </a:prstGeom>
            <a:ln w="28575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5EFBA9-F89A-F4AA-B55A-FE4D71BE992A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851667" y="4599517"/>
              <a:ext cx="886424" cy="739"/>
            </a:xfrm>
            <a:prstGeom prst="straightConnector1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080E86-4D23-A774-F967-F388C923D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67" y="5404528"/>
              <a:ext cx="881221" cy="0"/>
            </a:xfrm>
            <a:prstGeom prst="straightConnector1">
              <a:avLst/>
            </a:prstGeom>
            <a:ln w="1905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EA6192-3CFB-C3DC-62C3-6BCFE4147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0320" y="4427232"/>
              <a:ext cx="165573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E09718-9461-F519-738D-CED457734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8420" y="4585956"/>
              <a:ext cx="1652047" cy="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52D43F-4088-DC0F-95EF-F134120D8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0679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A95947-F6FE-37CA-E02B-B0F9DFACB9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90" y="3051997"/>
              <a:ext cx="0" cy="1288262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5D2550-9A5E-2B9C-C4A5-BEBE059DFA7D}"/>
                </a:ext>
              </a:extLst>
            </p:cNvPr>
            <p:cNvSpPr/>
            <p:nvPr/>
          </p:nvSpPr>
          <p:spPr>
            <a:xfrm>
              <a:off x="5374611" y="1674572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Event Handler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DB0AC5-0E15-BEA5-0D41-E610593E1143}"/>
                </a:ext>
              </a:extLst>
            </p:cNvPr>
            <p:cNvSpPr/>
            <p:nvPr/>
          </p:nvSpPr>
          <p:spPr>
            <a:xfrm>
              <a:off x="7311652" y="1674009"/>
              <a:ext cx="1139027" cy="385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Sim Start/End</a:t>
              </a:r>
            </a:p>
          </p:txBody>
        </p:sp>
        <p:cxnSp>
          <p:nvCxnSpPr>
            <p:cNvPr id="54" name="Elbow Connector 56">
              <a:extLst>
                <a:ext uri="{FF2B5EF4-FFF2-40B4-BE49-F238E27FC236}">
                  <a16:creationId xmlns:a16="http://schemas.microsoft.com/office/drawing/2014/main" id="{DED9E14D-4B83-0719-589B-A0247A26D48A}"/>
                </a:ext>
              </a:extLst>
            </p:cNvPr>
            <p:cNvCxnSpPr>
              <a:cxnSpLocks/>
              <a:stCxn id="7" idx="3"/>
              <a:endCxn id="52" idx="1"/>
            </p:cNvCxnSpPr>
            <p:nvPr/>
          </p:nvCxnSpPr>
          <p:spPr>
            <a:xfrm flipV="1">
              <a:off x="4853401" y="1867447"/>
              <a:ext cx="521210" cy="22993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007C7-0ABA-1107-19E0-A027CCDFC33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>
              <a:off x="6513638" y="1866884"/>
              <a:ext cx="798014" cy="563"/>
            </a:xfrm>
            <a:prstGeom prst="straightConnector1">
              <a:avLst/>
            </a:prstGeom>
            <a:ln w="1905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3E9E35F-81DE-74CF-0F9A-551E2E925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435" y="2059759"/>
              <a:ext cx="0" cy="452100"/>
            </a:xfrm>
            <a:prstGeom prst="straightConnector1">
              <a:avLst/>
            </a:prstGeom>
            <a:ln w="1905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29">
              <a:extLst>
                <a:ext uri="{FF2B5EF4-FFF2-40B4-BE49-F238E27FC236}">
                  <a16:creationId xmlns:a16="http://schemas.microsoft.com/office/drawing/2014/main" id="{8651A971-FD80-C7DD-B497-3D2C3B67E474}"/>
                </a:ext>
              </a:extLst>
            </p:cNvPr>
            <p:cNvSpPr/>
            <p:nvPr/>
          </p:nvSpPr>
          <p:spPr>
            <a:xfrm>
              <a:off x="5251284" y="1345167"/>
              <a:ext cx="3281173" cy="902555"/>
            </a:xfrm>
            <a:prstGeom prst="roundRect">
              <a:avLst>
                <a:gd name="adj" fmla="val 6097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i="1" dirty="0">
                  <a:solidFill>
                    <a:sysClr val="windowText" lastClr="000000"/>
                  </a:solidFill>
                </a:rPr>
                <a:t>Simulation Module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EDB20-B750-E5E9-8E92-87267775AC19}"/>
                </a:ext>
              </a:extLst>
            </p:cNvPr>
            <p:cNvSpPr txBox="1"/>
            <p:nvPr/>
          </p:nvSpPr>
          <p:spPr>
            <a:xfrm>
              <a:off x="6513638" y="1571019"/>
              <a:ext cx="675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-Simulation Events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DFBA05-B539-78D5-5C05-2D3F74E0B517}"/>
                </a:ext>
              </a:extLst>
            </p:cNvPr>
            <p:cNvSpPr txBox="1"/>
            <p:nvPr/>
          </p:nvSpPr>
          <p:spPr>
            <a:xfrm>
              <a:off x="5879314" y="2036161"/>
              <a:ext cx="11390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-Environment Events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C94E85-CBF9-94D3-1288-5E961FA14686}"/>
                </a:ext>
              </a:extLst>
            </p:cNvPr>
            <p:cNvSpPr txBox="1"/>
            <p:nvPr/>
          </p:nvSpPr>
          <p:spPr>
            <a:xfrm>
              <a:off x="6352676" y="2393814"/>
              <a:ext cx="1327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Requests (out)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-Information Request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-Measurement Results (from self or other agents)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180917-7F8D-9D6D-41FC-6333D62BEFD1}"/>
                </a:ext>
              </a:extLst>
            </p:cNvPr>
            <p:cNvSpPr txBox="1"/>
            <p:nvPr/>
          </p:nvSpPr>
          <p:spPr>
            <a:xfrm>
              <a:off x="6362517" y="4602876"/>
              <a:ext cx="12205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-Scheduled Measurement Measurements</a:t>
              </a:r>
            </a:p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-Planner Results (out)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8A08C4F-0ED5-606C-7B63-4BC65482EA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08372" y="2898253"/>
              <a:ext cx="1642095" cy="564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405D2-A033-AC54-5C54-3AC3C9EEF5F9}"/>
                </a:ext>
              </a:extLst>
            </p:cNvPr>
            <p:cNvSpPr txBox="1"/>
            <p:nvPr/>
          </p:nvSpPr>
          <p:spPr>
            <a:xfrm>
              <a:off x="5503714" y="6154439"/>
              <a:ext cx="259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DMAS Agent Framework</a:t>
              </a:r>
            </a:p>
          </p:txBody>
        </p:sp>
      </p:grpSp>
      <p:sp>
        <p:nvSpPr>
          <p:cNvPr id="20" name="Right Arrow 7">
            <a:extLst>
              <a:ext uri="{FF2B5EF4-FFF2-40B4-BE49-F238E27FC236}">
                <a16:creationId xmlns:a16="http://schemas.microsoft.com/office/drawing/2014/main" id="{B3BF9FB2-51B2-A379-933C-C0A918782F24}"/>
              </a:ext>
            </a:extLst>
          </p:cNvPr>
          <p:cNvSpPr/>
          <p:nvPr/>
        </p:nvSpPr>
        <p:spPr>
          <a:xfrm>
            <a:off x="4340475" y="2971309"/>
            <a:ext cx="575689" cy="1286004"/>
          </a:xfrm>
          <a:prstGeom prst="rightArrow">
            <a:avLst>
              <a:gd name="adj1" fmla="val 43313"/>
              <a:gd name="adj2" fmla="val 50000"/>
            </a:avLst>
          </a:prstGeom>
          <a:solidFill>
            <a:schemeClr val="bg1"/>
          </a:solidFill>
          <a:ln w="28575">
            <a:solidFill>
              <a:srgbClr val="5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03FF9E-4A50-FDFF-B6A4-DCFB28E9F2CD}"/>
              </a:ext>
            </a:extLst>
          </p:cNvPr>
          <p:cNvSpPr/>
          <p:nvPr/>
        </p:nvSpPr>
        <p:spPr>
          <a:xfrm>
            <a:off x="524178" y="2718634"/>
            <a:ext cx="3159229" cy="56621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27726C-2B1D-2C2C-FF91-7CE82C8E6BBC}"/>
              </a:ext>
            </a:extLst>
          </p:cNvPr>
          <p:cNvSpPr txBox="1"/>
          <p:nvPr/>
        </p:nvSpPr>
        <p:spPr>
          <a:xfrm>
            <a:off x="8566811" y="4026460"/>
            <a:ext cx="1474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-Agent State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-Planner Results (in)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 (in)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DC2D0-30CE-1287-8E37-F1AF0F75E955}"/>
              </a:ext>
            </a:extLst>
          </p:cNvPr>
          <p:cNvSpPr txBox="1"/>
          <p:nvPr/>
        </p:nvSpPr>
        <p:spPr>
          <a:xfrm>
            <a:off x="9257371" y="3352701"/>
            <a:ext cx="12454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-Measurement Requests</a:t>
            </a:r>
          </a:p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Science Benefit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41434-1A6E-47CA-0D6F-95F2805770A6}"/>
              </a:ext>
            </a:extLst>
          </p:cNvPr>
          <p:cNvSpPr txBox="1"/>
          <p:nvPr/>
        </p:nvSpPr>
        <p:spPr>
          <a:xfrm>
            <a:off x="10607457" y="3356885"/>
            <a:ext cx="132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-Estimated measurements’ observation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9672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5E052B"/>
      </a:accent1>
      <a:accent2>
        <a:srgbClr val="42051E"/>
      </a:accent2>
      <a:accent3>
        <a:srgbClr val="5E6A81"/>
      </a:accent3>
      <a:accent4>
        <a:srgbClr val="8F99A8"/>
      </a:accent4>
      <a:accent5>
        <a:srgbClr val="5C395A"/>
      </a:accent5>
      <a:accent6>
        <a:srgbClr val="855D5D"/>
      </a:accent6>
      <a:hlink>
        <a:srgbClr val="CC9900"/>
      </a:hlink>
      <a:folHlink>
        <a:srgbClr val="96A9A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19966</TotalTime>
  <Words>3669</Words>
  <Application>Microsoft Office PowerPoint</Application>
  <PresentationFormat>Widescreen</PresentationFormat>
  <Paragraphs>886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Baskerville</vt:lpstr>
      <vt:lpstr>Calibri</vt:lpstr>
      <vt:lpstr>Cambria Math</vt:lpstr>
      <vt:lpstr>Damascus</vt:lpstr>
      <vt:lpstr>Franklin Gothic Book</vt:lpstr>
      <vt:lpstr>Franklin Gothic Medium</vt:lpstr>
      <vt:lpstr>Helvetica</vt:lpstr>
      <vt:lpstr>Wingdings</vt:lpstr>
      <vt:lpstr>Office Theme</vt:lpstr>
      <vt:lpstr>DMAS: Decentralized Multiagent Simulation – System Architecture</vt:lpstr>
      <vt:lpstr>Motivation and Challenges</vt:lpstr>
      <vt:lpstr>Mission Concept: 3D-CHESS</vt:lpstr>
      <vt:lpstr>Decentralized Multiagent Simulation (DMAS)</vt:lpstr>
      <vt:lpstr>Decentralized Multiagent Simulation (DMAS)</vt:lpstr>
      <vt:lpstr>Agent Simulation Architecture</vt:lpstr>
      <vt:lpstr>Agent Simulation Architecture</vt:lpstr>
      <vt:lpstr>Agent Simulation Architecture</vt:lpstr>
      <vt:lpstr>Agent Simulation Architecture</vt:lpstr>
      <vt:lpstr>Engineering Module </vt:lpstr>
      <vt:lpstr>Agent Simulation Architecture</vt:lpstr>
      <vt:lpstr>Agent Simulation Architecture</vt:lpstr>
      <vt:lpstr>Scheduler Module</vt:lpstr>
      <vt:lpstr>Agent Simulation Architecture</vt:lpstr>
      <vt:lpstr>Agent Simulation Architecture</vt:lpstr>
      <vt:lpstr>Science Module</vt:lpstr>
      <vt:lpstr>Development Status</vt:lpstr>
      <vt:lpstr>Questions?</vt:lpstr>
      <vt:lpstr>References</vt:lpstr>
      <vt:lpstr>Backup Slides</vt:lpstr>
      <vt:lpstr>Simulation Framework</vt:lpstr>
      <vt:lpstr>Requirement-Driven Utility Function</vt:lpstr>
      <vt:lpstr>Simulation Framework</vt:lpstr>
      <vt:lpstr>Simulation Framework</vt:lpstr>
      <vt:lpstr>ToDo’s</vt:lpstr>
      <vt:lpstr>Types of Requests</vt:lpstr>
      <vt:lpstr>End Users</vt:lpstr>
      <vt:lpstr>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Alan Aguilar</dc:creator>
  <cp:lastModifiedBy>Alan Aguilar</cp:lastModifiedBy>
  <cp:revision>262</cp:revision>
  <dcterms:created xsi:type="dcterms:W3CDTF">2020-07-28T18:06:27Z</dcterms:created>
  <dcterms:modified xsi:type="dcterms:W3CDTF">2022-08-24T16:25:19Z</dcterms:modified>
</cp:coreProperties>
</file>